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37898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202813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16761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21847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24BBE-CD57-4BDC-AEE5-98B4064C680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98009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C24BBE-CD57-4BDC-AEE5-98B4064C680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403886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C24BBE-CD57-4BDC-AEE5-98B4064C6807}"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86281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C24BBE-CD57-4BDC-AEE5-98B4064C6807}"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113067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24BBE-CD57-4BDC-AEE5-98B4064C6807}"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95221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24BBE-CD57-4BDC-AEE5-98B4064C680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151733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24BBE-CD57-4BDC-AEE5-98B4064C680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8062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24BBE-CD57-4BDC-AEE5-98B4064C6807}"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2D87-CD5C-4EA0-AF8E-79AD65F4FC8B}" type="slidenum">
              <a:rPr lang="en-GB" smtClean="0"/>
              <a:t>‹#›</a:t>
            </a:fld>
            <a:endParaRPr lang="en-GB"/>
          </a:p>
        </p:txBody>
      </p:sp>
    </p:spTree>
    <p:extLst>
      <p:ext uri="{BB962C8B-B14F-4D97-AF65-F5344CB8AC3E}">
        <p14:creationId xmlns:p14="http://schemas.microsoft.com/office/powerpoint/2010/main" val="76372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70" y="90293"/>
            <a:ext cx="3096344" cy="864096"/>
          </a:xfrm>
          <a:solidFill>
            <a:schemeClr val="accent3">
              <a:lumMod val="75000"/>
            </a:schemeClr>
          </a:solidFill>
          <a:ln>
            <a:solidFill>
              <a:schemeClr val="accent3">
                <a:lumMod val="75000"/>
              </a:schemeClr>
            </a:solidFill>
          </a:ln>
        </p:spPr>
        <p:txBody>
          <a:bodyPr>
            <a:normAutofit fontScale="90000"/>
          </a:bodyPr>
          <a:lstStyle/>
          <a:p>
            <a:r>
              <a:rPr lang="en-GB" sz="2400" b="1" dirty="0"/>
              <a:t>Outlaw</a:t>
            </a:r>
            <a:r>
              <a:rPr lang="en-GB" sz="3200" b="1" dirty="0"/>
              <a:t/>
            </a:r>
            <a:br>
              <a:rPr lang="en-GB" sz="3200" b="1" dirty="0"/>
            </a:br>
            <a:r>
              <a:rPr lang="en-GB" sz="1600" dirty="0"/>
              <a:t>Featuring the legend of Robin Hood, King John and the Magna Carta</a:t>
            </a:r>
            <a:endParaRPr lang="en-GB" sz="3200" dirty="0"/>
          </a:p>
        </p:txBody>
      </p:sp>
      <p:sp>
        <p:nvSpPr>
          <p:cNvPr id="6" name="TextBox 5"/>
          <p:cNvSpPr txBox="1"/>
          <p:nvPr/>
        </p:nvSpPr>
        <p:spPr>
          <a:xfrm>
            <a:off x="63013" y="1040871"/>
            <a:ext cx="3442709" cy="977191"/>
          </a:xfrm>
          <a:prstGeom prst="rect">
            <a:avLst/>
          </a:prstGeom>
          <a:solidFill>
            <a:schemeClr val="accent3">
              <a:lumMod val="60000"/>
              <a:lumOff val="4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150" b="1" dirty="0"/>
              <a:t>Significant characters in the story</a:t>
            </a:r>
          </a:p>
          <a:p>
            <a:pPr algn="ctr"/>
            <a:r>
              <a:rPr lang="en-GB" sz="1150" dirty="0"/>
              <a:t>Father, Robin Hood, Maid Marion, Will Scarlett, Little John, Much, Friar Tuck, The Sherriff of Nottingham, Sir Guy of </a:t>
            </a:r>
            <a:r>
              <a:rPr lang="en-GB" sz="1150" dirty="0" err="1"/>
              <a:t>Gisbourne</a:t>
            </a:r>
            <a:r>
              <a:rPr lang="en-GB" sz="1150" dirty="0"/>
              <a:t>, King Richard (The Lionheart), Prince John, Martin, Blondel &amp; The Abbess of </a:t>
            </a:r>
            <a:r>
              <a:rPr lang="en-GB" sz="1150" dirty="0" err="1"/>
              <a:t>Kirkleigh</a:t>
            </a:r>
            <a:endParaRPr lang="en-GB" sz="1150" dirty="0"/>
          </a:p>
        </p:txBody>
      </p:sp>
      <p:sp>
        <p:nvSpPr>
          <p:cNvPr id="7" name="TextBox 6"/>
          <p:cNvSpPr txBox="1"/>
          <p:nvPr/>
        </p:nvSpPr>
        <p:spPr>
          <a:xfrm>
            <a:off x="74720" y="4269314"/>
            <a:ext cx="3454416" cy="2569934"/>
          </a:xfrm>
          <a:prstGeom prst="rect">
            <a:avLst/>
          </a:prstGeom>
          <a:solidFill>
            <a:schemeClr val="accent3">
              <a:lumMod val="75000"/>
            </a:schemeClr>
          </a:solidFill>
          <a:ln>
            <a:solidFill>
              <a:schemeClr val="accent3">
                <a:lumMod val="75000"/>
              </a:schemeClr>
            </a:solidFill>
          </a:ln>
        </p:spPr>
        <p:txBody>
          <a:bodyPr wrap="square" rtlCol="0">
            <a:spAutoFit/>
          </a:bodyPr>
          <a:lstStyle/>
          <a:p>
            <a:pPr algn="ctr"/>
            <a:r>
              <a:rPr lang="en-GB" sz="1150" b="1" dirty="0"/>
              <a:t>Famous Figures</a:t>
            </a:r>
          </a:p>
          <a:p>
            <a:r>
              <a:rPr lang="en-GB" sz="1150" b="1" dirty="0"/>
              <a:t>King Richard (Lionheart) </a:t>
            </a:r>
            <a:r>
              <a:rPr lang="en-GB" sz="1150" dirty="0"/>
              <a:t>– French-born King Richard was thought to be a well-loved English king who was admired by his subjects. He spent much of his ten year reign (1189-1199) successfully fighting the crusades in France. Unfortunately, the wars were expensive which meant that taxes on the people were high.</a:t>
            </a:r>
            <a:endParaRPr lang="en-GB" sz="1150" b="1" dirty="0"/>
          </a:p>
          <a:p>
            <a:r>
              <a:rPr lang="en-GB" sz="1150" b="1" dirty="0"/>
              <a:t>King John </a:t>
            </a:r>
            <a:r>
              <a:rPr lang="en-GB" sz="1150" dirty="0"/>
              <a:t>– Upon his brother’s death, King John took the English thrown in 1199 until his own death in 1216. He was an unpopular king who consistently raised taxes to fund his unsuccessful battles in Europe. </a:t>
            </a:r>
            <a:r>
              <a:rPr lang="en-GB" sz="1150" b="1" dirty="0"/>
              <a:t>Civil war broke out in England in 1215</a:t>
            </a:r>
            <a:r>
              <a:rPr lang="en-GB" sz="1150" dirty="0"/>
              <a:t> and led him to sign the </a:t>
            </a:r>
            <a:r>
              <a:rPr lang="en-GB" sz="1150" b="1" dirty="0"/>
              <a:t>Magna Carta </a:t>
            </a:r>
            <a:r>
              <a:rPr lang="en-GB" sz="1150" dirty="0"/>
              <a:t>at Runnymede. This limited royal power, ensured feudal rights and restated English Law.</a:t>
            </a:r>
          </a:p>
        </p:txBody>
      </p:sp>
      <p:sp>
        <p:nvSpPr>
          <p:cNvPr id="8" name="TextBox 7"/>
          <p:cNvSpPr txBox="1"/>
          <p:nvPr/>
        </p:nvSpPr>
        <p:spPr>
          <a:xfrm>
            <a:off x="74720" y="3206165"/>
            <a:ext cx="3442709" cy="977191"/>
          </a:xfrm>
          <a:prstGeom prst="rect">
            <a:avLst/>
          </a:prstGeom>
          <a:solidFill>
            <a:srgbClr val="1E9231"/>
          </a:solidFill>
          <a:ln>
            <a:solidFill>
              <a:srgbClr val="1E9231"/>
            </a:solidFill>
          </a:ln>
        </p:spPr>
        <p:txBody>
          <a:bodyPr wrap="square" rtlCol="0">
            <a:spAutoFit/>
          </a:bodyPr>
          <a:lstStyle/>
          <a:p>
            <a:pPr algn="ctr"/>
            <a:r>
              <a:rPr lang="en-GB" sz="1150" b="1" dirty="0"/>
              <a:t>Medieval Knowledge</a:t>
            </a:r>
          </a:p>
          <a:p>
            <a:r>
              <a:rPr lang="en-GB" sz="1150" dirty="0"/>
              <a:t>C1100-1300ad, medieval society was ruled by a King and controlled by rich Barons and Sheriffs. The population of England mostly consisted of very poor peasants living in small, self-sufficient villages.</a:t>
            </a:r>
          </a:p>
        </p:txBody>
      </p:sp>
      <p:sp>
        <p:nvSpPr>
          <p:cNvPr id="9" name="TextBox 8"/>
          <p:cNvSpPr txBox="1"/>
          <p:nvPr/>
        </p:nvSpPr>
        <p:spPr>
          <a:xfrm>
            <a:off x="2096277" y="2104544"/>
            <a:ext cx="1409445" cy="1015663"/>
          </a:xfrm>
          <a:prstGeom prst="rect">
            <a:avLst/>
          </a:prstGeom>
          <a:solidFill>
            <a:srgbClr val="92D050"/>
          </a:solidFill>
          <a:ln>
            <a:solidFill>
              <a:srgbClr val="92D050"/>
            </a:solidFill>
          </a:ln>
        </p:spPr>
        <p:txBody>
          <a:bodyPr wrap="square" rtlCol="0">
            <a:spAutoFit/>
          </a:bodyPr>
          <a:lstStyle/>
          <a:p>
            <a:pPr algn="ctr"/>
            <a:r>
              <a:rPr lang="en-GB" sz="1200" b="1" dirty="0"/>
              <a:t>Links</a:t>
            </a:r>
          </a:p>
          <a:p>
            <a:pPr marL="85725" indent="-85725" algn="ctr">
              <a:buFont typeface="Arial" panose="020B0604020202020204" pitchFamily="34" charset="0"/>
              <a:buChar char="•"/>
            </a:pPr>
            <a:r>
              <a:rPr lang="en-GB" sz="1200" dirty="0"/>
              <a:t>Friendship</a:t>
            </a:r>
          </a:p>
          <a:p>
            <a:pPr marL="85725" indent="-85725" algn="ctr">
              <a:buFont typeface="Arial" panose="020B0604020202020204" pitchFamily="34" charset="0"/>
              <a:buChar char="•"/>
            </a:pPr>
            <a:r>
              <a:rPr lang="en-GB" sz="1200" dirty="0"/>
              <a:t>Royalty</a:t>
            </a:r>
          </a:p>
          <a:p>
            <a:pPr marL="85725" indent="-85725" algn="ctr">
              <a:buFont typeface="Arial" panose="020B0604020202020204" pitchFamily="34" charset="0"/>
              <a:buChar char="•"/>
            </a:pPr>
            <a:r>
              <a:rPr lang="en-GB" sz="1200" dirty="0"/>
              <a:t>Rebellion</a:t>
            </a:r>
          </a:p>
          <a:p>
            <a:pPr marL="85725" indent="-85725" algn="ctr">
              <a:buFont typeface="Arial" panose="020B0604020202020204" pitchFamily="34" charset="0"/>
              <a:buChar char="•"/>
            </a:pPr>
            <a:r>
              <a:rPr lang="en-GB" sz="1200" dirty="0"/>
              <a:t>Magna Carta</a:t>
            </a:r>
          </a:p>
        </p:txBody>
      </p:sp>
      <p:graphicFrame>
        <p:nvGraphicFramePr>
          <p:cNvPr id="10" name="Table 9">
            <a:extLst>
              <a:ext uri="{FF2B5EF4-FFF2-40B4-BE49-F238E27FC236}">
                <a16:creationId xmlns:a16="http://schemas.microsoft.com/office/drawing/2014/main" id="{A0DFC9E2-DAD1-4969-86F0-867B5D95B5EB}"/>
              </a:ext>
            </a:extLst>
          </p:cNvPr>
          <p:cNvGraphicFramePr>
            <a:graphicFrameLocks noGrp="1"/>
          </p:cNvGraphicFramePr>
          <p:nvPr>
            <p:extLst>
              <p:ext uri="{D42A27DB-BD31-4B8C-83A1-F6EECF244321}">
                <p14:modId xmlns:p14="http://schemas.microsoft.com/office/powerpoint/2010/main" val="2074157839"/>
              </p:ext>
            </p:extLst>
          </p:nvPr>
        </p:nvGraphicFramePr>
        <p:xfrm>
          <a:off x="3635896" y="43026"/>
          <a:ext cx="5458933" cy="6855982"/>
        </p:xfrm>
        <a:graphic>
          <a:graphicData uri="http://schemas.openxmlformats.org/drawingml/2006/table">
            <a:tbl>
              <a:tblPr firstRow="1" bandRow="1">
                <a:tableStyleId>{F5AB1C69-6EDB-4FF4-983F-18BD219EF322}</a:tableStyleId>
              </a:tblPr>
              <a:tblGrid>
                <a:gridCol w="923917">
                  <a:extLst>
                    <a:ext uri="{9D8B030D-6E8A-4147-A177-3AD203B41FA5}">
                      <a16:colId xmlns:a16="http://schemas.microsoft.com/office/drawing/2014/main" val="20000"/>
                    </a:ext>
                  </a:extLst>
                </a:gridCol>
                <a:gridCol w="4535016">
                  <a:extLst>
                    <a:ext uri="{9D8B030D-6E8A-4147-A177-3AD203B41FA5}">
                      <a16:colId xmlns:a16="http://schemas.microsoft.com/office/drawing/2014/main" val="20001"/>
                    </a:ext>
                  </a:extLst>
                </a:gridCol>
              </a:tblGrid>
              <a:tr h="274068">
                <a:tc gridSpan="2">
                  <a:txBody>
                    <a:bodyPr/>
                    <a:lstStyle/>
                    <a:p>
                      <a:pPr algn="ctr"/>
                      <a:r>
                        <a:rPr lang="en-GB" sz="1200" dirty="0"/>
                        <a:t>Key Vocabulary</a:t>
                      </a:r>
                    </a:p>
                  </a:txBody>
                  <a:tcPr/>
                </a:tc>
                <a:tc hMerge="1">
                  <a:txBody>
                    <a:bodyPr/>
                    <a:lstStyle/>
                    <a:p>
                      <a:endParaRPr lang="en-GB" dirty="0"/>
                    </a:p>
                  </a:txBody>
                  <a:tcPr/>
                </a:tc>
                <a:extLst>
                  <a:ext uri="{0D108BD9-81ED-4DB2-BD59-A6C34878D82A}">
                    <a16:rowId xmlns:a16="http://schemas.microsoft.com/office/drawing/2014/main" val="10000"/>
                  </a:ext>
                </a:extLst>
              </a:tr>
              <a:tr h="231334">
                <a:tc>
                  <a:txBody>
                    <a:bodyPr/>
                    <a:lstStyle/>
                    <a:p>
                      <a:r>
                        <a:rPr lang="en-GB" sz="1050" b="1" dirty="0"/>
                        <a:t>Arrowhead</a:t>
                      </a:r>
                    </a:p>
                  </a:txBody>
                  <a:tcPr/>
                </a:tc>
                <a:tc>
                  <a:txBody>
                    <a:bodyPr/>
                    <a:lstStyle/>
                    <a:p>
                      <a:r>
                        <a:rPr lang="en-GB" sz="1050" dirty="0"/>
                        <a:t>A sharp metal point fixed to the end of a wooden shaft to make an arrow for firing with a bow</a:t>
                      </a:r>
                    </a:p>
                  </a:txBody>
                  <a:tcPr/>
                </a:tc>
                <a:extLst>
                  <a:ext uri="{0D108BD9-81ED-4DB2-BD59-A6C34878D82A}">
                    <a16:rowId xmlns:a16="http://schemas.microsoft.com/office/drawing/2014/main" val="3588875340"/>
                  </a:ext>
                </a:extLst>
              </a:tr>
              <a:tr h="411922">
                <a:tc>
                  <a:txBody>
                    <a:bodyPr/>
                    <a:lstStyle/>
                    <a:p>
                      <a:r>
                        <a:rPr lang="en-GB" sz="1050" b="1" dirty="0"/>
                        <a:t>Albino</a:t>
                      </a:r>
                    </a:p>
                  </a:txBody>
                  <a:tcPr/>
                </a:tc>
                <a:tc>
                  <a:txBody>
                    <a:bodyPr/>
                    <a:lstStyle/>
                    <a:p>
                      <a:r>
                        <a:rPr lang="en-GB" sz="1050" dirty="0"/>
                        <a:t>A genetic condition where people are born without the usual pigment (colour) in their bodies. They have very pale skin, hair and eyes</a:t>
                      </a:r>
                    </a:p>
                  </a:txBody>
                  <a:tcPr/>
                </a:tc>
                <a:extLst>
                  <a:ext uri="{0D108BD9-81ED-4DB2-BD59-A6C34878D82A}">
                    <a16:rowId xmlns:a16="http://schemas.microsoft.com/office/drawing/2014/main" val="3030773459"/>
                  </a:ext>
                </a:extLst>
              </a:tr>
              <a:tr h="360040">
                <a:tc>
                  <a:txBody>
                    <a:bodyPr/>
                    <a:lstStyle/>
                    <a:p>
                      <a:r>
                        <a:rPr lang="en-GB" sz="1050" b="1" dirty="0"/>
                        <a:t>Ambush</a:t>
                      </a:r>
                    </a:p>
                  </a:txBody>
                  <a:tcPr/>
                </a:tc>
                <a:tc>
                  <a:txBody>
                    <a:bodyPr/>
                    <a:lstStyle/>
                    <a:p>
                      <a:r>
                        <a:rPr lang="en-GB" sz="1050" dirty="0"/>
                        <a:t>A tactic in which a group of people hide and then surprise an attack on their enemy</a:t>
                      </a:r>
                    </a:p>
                  </a:txBody>
                  <a:tcPr/>
                </a:tc>
                <a:extLst>
                  <a:ext uri="{0D108BD9-81ED-4DB2-BD59-A6C34878D82A}">
                    <a16:rowId xmlns:a16="http://schemas.microsoft.com/office/drawing/2014/main" val="3215569119"/>
                  </a:ext>
                </a:extLst>
              </a:tr>
              <a:tr h="280566">
                <a:tc>
                  <a:txBody>
                    <a:bodyPr/>
                    <a:lstStyle/>
                    <a:p>
                      <a:r>
                        <a:rPr lang="en-GB" sz="1050" b="1" dirty="0" err="1"/>
                        <a:t>Cagot</a:t>
                      </a:r>
                      <a:endParaRPr lang="en-GB" sz="1050" b="1" dirty="0"/>
                    </a:p>
                  </a:txBody>
                  <a:tcPr/>
                </a:tc>
                <a:tc>
                  <a:txBody>
                    <a:bodyPr/>
                    <a:lstStyle/>
                    <a:p>
                      <a:r>
                        <a:rPr lang="en-GB" sz="1050" dirty="0"/>
                        <a:t>People who were shunned from society. This could be because considered to be diseased due to their physical deformities, thought to be from a different ethnicity due to their appearance or ‘good Christians’ driven away from Carcassonne with changes to the church (Maid Marion indicated French roots)</a:t>
                      </a:r>
                    </a:p>
                  </a:txBody>
                  <a:tcPr/>
                </a:tc>
                <a:extLst>
                  <a:ext uri="{0D108BD9-81ED-4DB2-BD59-A6C34878D82A}">
                    <a16:rowId xmlns:a16="http://schemas.microsoft.com/office/drawing/2014/main" val="17060456"/>
                  </a:ext>
                </a:extLst>
              </a:tr>
              <a:tr h="280566">
                <a:tc>
                  <a:txBody>
                    <a:bodyPr/>
                    <a:lstStyle/>
                    <a:p>
                      <a:r>
                        <a:rPr lang="en-GB" sz="1050" b="1" dirty="0"/>
                        <a:t>Captive</a:t>
                      </a:r>
                    </a:p>
                  </a:txBody>
                  <a:tcPr/>
                </a:tc>
                <a:tc>
                  <a:txBody>
                    <a:bodyPr/>
                    <a:lstStyle/>
                    <a:p>
                      <a:r>
                        <a:rPr lang="en-GB" sz="1050" dirty="0"/>
                        <a:t>A person held against their will</a:t>
                      </a:r>
                    </a:p>
                  </a:txBody>
                  <a:tcPr/>
                </a:tc>
                <a:extLst>
                  <a:ext uri="{0D108BD9-81ED-4DB2-BD59-A6C34878D82A}">
                    <a16:rowId xmlns:a16="http://schemas.microsoft.com/office/drawing/2014/main" val="1757235920"/>
                  </a:ext>
                </a:extLst>
              </a:tr>
              <a:tr h="280566">
                <a:tc>
                  <a:txBody>
                    <a:bodyPr/>
                    <a:lstStyle/>
                    <a:p>
                      <a:r>
                        <a:rPr lang="en-GB" sz="1050" b="1" dirty="0"/>
                        <a:t>Deadly Nightshade</a:t>
                      </a:r>
                    </a:p>
                  </a:txBody>
                  <a:tcPr/>
                </a:tc>
                <a:tc>
                  <a:txBody>
                    <a:bodyPr/>
                    <a:lstStyle/>
                    <a:p>
                      <a:r>
                        <a:rPr lang="en-GB" sz="1050" dirty="0"/>
                        <a:t>Also known as Belladonna, are poisonous berries that are black and the size of cherries</a:t>
                      </a:r>
                    </a:p>
                  </a:txBody>
                  <a:tcPr/>
                </a:tc>
                <a:extLst>
                  <a:ext uri="{0D108BD9-81ED-4DB2-BD59-A6C34878D82A}">
                    <a16:rowId xmlns:a16="http://schemas.microsoft.com/office/drawing/2014/main" val="1596229709"/>
                  </a:ext>
                </a:extLst>
              </a:tr>
              <a:tr h="280566">
                <a:tc>
                  <a:txBody>
                    <a:bodyPr/>
                    <a:lstStyle/>
                    <a:p>
                      <a:r>
                        <a:rPr lang="en-GB" sz="1050" b="1" dirty="0"/>
                        <a:t>King’s Armourer</a:t>
                      </a:r>
                    </a:p>
                  </a:txBody>
                  <a:tcPr/>
                </a:tc>
                <a:tc>
                  <a:txBody>
                    <a:bodyPr/>
                    <a:lstStyle/>
                    <a:p>
                      <a:r>
                        <a:rPr lang="en-GB" sz="1050" dirty="0"/>
                        <a:t>A person who created armour and weapons for medieval knights, noblemen and the King himself</a:t>
                      </a:r>
                    </a:p>
                  </a:txBody>
                  <a:tcPr/>
                </a:tc>
                <a:extLst>
                  <a:ext uri="{0D108BD9-81ED-4DB2-BD59-A6C34878D82A}">
                    <a16:rowId xmlns:a16="http://schemas.microsoft.com/office/drawing/2014/main" val="3149463938"/>
                  </a:ext>
                </a:extLst>
              </a:tr>
              <a:tr h="280566">
                <a:tc>
                  <a:txBody>
                    <a:bodyPr/>
                    <a:lstStyle/>
                    <a:p>
                      <a:r>
                        <a:rPr lang="en-GB" sz="1050" b="1" dirty="0"/>
                        <a:t>Miller</a:t>
                      </a:r>
                    </a:p>
                  </a:txBody>
                  <a:tcPr/>
                </a:tc>
                <a:tc>
                  <a:txBody>
                    <a:bodyPr/>
                    <a:lstStyle/>
                    <a:p>
                      <a:r>
                        <a:rPr lang="en-GB" sz="1050" dirty="0"/>
                        <a:t>Operated the quern-stone to grind grain into flour. Each medieval village had a miller. Sometimes they produced bread</a:t>
                      </a:r>
                    </a:p>
                  </a:txBody>
                  <a:tcPr/>
                </a:tc>
                <a:extLst>
                  <a:ext uri="{0D108BD9-81ED-4DB2-BD59-A6C34878D82A}">
                    <a16:rowId xmlns:a16="http://schemas.microsoft.com/office/drawing/2014/main" val="290537970"/>
                  </a:ext>
                </a:extLst>
              </a:tr>
              <a:tr h="280566">
                <a:tc>
                  <a:txBody>
                    <a:bodyPr/>
                    <a:lstStyle/>
                    <a:p>
                      <a:r>
                        <a:rPr lang="en-GB" sz="1050" b="1" dirty="0"/>
                        <a:t>Minstrel</a:t>
                      </a:r>
                    </a:p>
                  </a:txBody>
                  <a:tcPr/>
                </a:tc>
                <a:tc>
                  <a:txBody>
                    <a:bodyPr/>
                    <a:lstStyle/>
                    <a:p>
                      <a:r>
                        <a:rPr lang="en-GB" sz="1050" dirty="0"/>
                        <a:t>A servant first employed as a travelling entertainer and then as a castle or court musician</a:t>
                      </a:r>
                    </a:p>
                  </a:txBody>
                  <a:tcPr/>
                </a:tc>
                <a:extLst>
                  <a:ext uri="{0D108BD9-81ED-4DB2-BD59-A6C34878D82A}">
                    <a16:rowId xmlns:a16="http://schemas.microsoft.com/office/drawing/2014/main" val="1006640401"/>
                  </a:ext>
                </a:extLst>
              </a:tr>
              <a:tr h="280566">
                <a:tc>
                  <a:txBody>
                    <a:bodyPr/>
                    <a:lstStyle/>
                    <a:p>
                      <a:r>
                        <a:rPr lang="en-GB" sz="1050" b="1" dirty="0"/>
                        <a:t>Outlaws</a:t>
                      </a:r>
                    </a:p>
                  </a:txBody>
                  <a:tcPr/>
                </a:tc>
                <a:tc>
                  <a:txBody>
                    <a:bodyPr/>
                    <a:lstStyle/>
                    <a:p>
                      <a:r>
                        <a:rPr lang="en-GB" sz="1050" dirty="0"/>
                        <a:t>Criminals who were declared to be living outside the protection of the law. Anyone could steal, hurt or even kill an outlaw without facing justice</a:t>
                      </a:r>
                    </a:p>
                  </a:txBody>
                  <a:tcPr/>
                </a:tc>
                <a:extLst>
                  <a:ext uri="{0D108BD9-81ED-4DB2-BD59-A6C34878D82A}">
                    <a16:rowId xmlns:a16="http://schemas.microsoft.com/office/drawing/2014/main" val="2186691553"/>
                  </a:ext>
                </a:extLst>
              </a:tr>
              <a:tr h="280566">
                <a:tc>
                  <a:txBody>
                    <a:bodyPr/>
                    <a:lstStyle/>
                    <a:p>
                      <a:r>
                        <a:rPr lang="en-GB" sz="1050" b="1" dirty="0"/>
                        <a:t>Pilgrimage</a:t>
                      </a:r>
                    </a:p>
                  </a:txBody>
                  <a:tcPr/>
                </a:tc>
                <a:tc>
                  <a:txBody>
                    <a:bodyPr/>
                    <a:lstStyle/>
                    <a:p>
                      <a:r>
                        <a:rPr lang="en-GB" sz="1050" dirty="0"/>
                        <a:t>The church encouraged people to visit special holy places called shrines. It was believed that those who prayed at these would have their sins forgiven and have more chance of going to heaven</a:t>
                      </a:r>
                    </a:p>
                  </a:txBody>
                  <a:tcPr/>
                </a:tc>
                <a:extLst>
                  <a:ext uri="{0D108BD9-81ED-4DB2-BD59-A6C34878D82A}">
                    <a16:rowId xmlns:a16="http://schemas.microsoft.com/office/drawing/2014/main" val="3148754902"/>
                  </a:ext>
                </a:extLst>
              </a:tr>
              <a:tr h="280566">
                <a:tc>
                  <a:txBody>
                    <a:bodyPr/>
                    <a:lstStyle/>
                    <a:p>
                      <a:r>
                        <a:rPr lang="en-GB" sz="1050" b="1" dirty="0"/>
                        <a:t>Ransom</a:t>
                      </a:r>
                    </a:p>
                  </a:txBody>
                  <a:tcPr/>
                </a:tc>
                <a:tc>
                  <a:txBody>
                    <a:bodyPr/>
                    <a:lstStyle/>
                    <a:p>
                      <a:r>
                        <a:rPr lang="en-GB" sz="1050" dirty="0"/>
                        <a:t>A sum of money demanded / paid for the release of someone known as a captive</a:t>
                      </a:r>
                    </a:p>
                  </a:txBody>
                  <a:tcPr/>
                </a:tc>
                <a:extLst>
                  <a:ext uri="{0D108BD9-81ED-4DB2-BD59-A6C34878D82A}">
                    <a16:rowId xmlns:a16="http://schemas.microsoft.com/office/drawing/2014/main" val="3244377409"/>
                  </a:ext>
                </a:extLst>
              </a:tr>
              <a:tr h="280566">
                <a:tc>
                  <a:txBody>
                    <a:bodyPr/>
                    <a:lstStyle/>
                    <a:p>
                      <a:r>
                        <a:rPr lang="en-GB" sz="1050" b="1" dirty="0"/>
                        <a:t>Saracens</a:t>
                      </a:r>
                    </a:p>
                  </a:txBody>
                  <a:tcPr/>
                </a:tc>
                <a:tc>
                  <a:txBody>
                    <a:bodyPr/>
                    <a:lstStyle/>
                    <a:p>
                      <a:r>
                        <a:rPr lang="en-GB" sz="1050" dirty="0"/>
                        <a:t>An Arab or Turk who professed the religion of Islam</a:t>
                      </a:r>
                    </a:p>
                  </a:txBody>
                  <a:tcPr/>
                </a:tc>
                <a:extLst>
                  <a:ext uri="{0D108BD9-81ED-4DB2-BD59-A6C34878D82A}">
                    <a16:rowId xmlns:a16="http://schemas.microsoft.com/office/drawing/2014/main" val="3864549066"/>
                  </a:ext>
                </a:extLst>
              </a:tr>
              <a:tr h="280566">
                <a:tc>
                  <a:txBody>
                    <a:bodyPr/>
                    <a:lstStyle/>
                    <a:p>
                      <a:r>
                        <a:rPr lang="en-GB" sz="1050" b="1" dirty="0"/>
                        <a:t>Usurper</a:t>
                      </a:r>
                    </a:p>
                  </a:txBody>
                  <a:tcPr/>
                </a:tc>
                <a:tc>
                  <a:txBody>
                    <a:bodyPr/>
                    <a:lstStyle/>
                    <a:p>
                      <a:r>
                        <a:rPr lang="en-GB" sz="1050" dirty="0"/>
                        <a:t>A person who takes a position of power or importance illegally or by force</a:t>
                      </a:r>
                    </a:p>
                  </a:txBody>
                  <a:tcPr/>
                </a:tc>
                <a:extLst>
                  <a:ext uri="{0D108BD9-81ED-4DB2-BD59-A6C34878D82A}">
                    <a16:rowId xmlns:a16="http://schemas.microsoft.com/office/drawing/2014/main" val="5383593"/>
                  </a:ext>
                </a:extLst>
              </a:tr>
              <a:tr h="2805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dirty="0"/>
                        <a:t>Venison</a:t>
                      </a:r>
                    </a:p>
                  </a:txBody>
                  <a:tcPr/>
                </a:tc>
                <a:tc>
                  <a:txBody>
                    <a:bodyPr/>
                    <a:lstStyle/>
                    <a:p>
                      <a:r>
                        <a:rPr lang="en-GB" sz="1050" dirty="0"/>
                        <a:t>Young deer. It was considered a ‘noble’ meat</a:t>
                      </a:r>
                    </a:p>
                  </a:txBody>
                  <a:tcPr/>
                </a:tc>
                <a:extLst>
                  <a:ext uri="{0D108BD9-81ED-4DB2-BD59-A6C34878D82A}">
                    <a16:rowId xmlns:a16="http://schemas.microsoft.com/office/drawing/2014/main" val="10002"/>
                  </a:ext>
                </a:extLst>
              </a:tr>
              <a:tr h="452616">
                <a:tc>
                  <a:txBody>
                    <a:bodyPr/>
                    <a:lstStyle/>
                    <a:p>
                      <a:r>
                        <a:rPr lang="en-GB" sz="1050" b="1" dirty="0"/>
                        <a:t>Wrestler</a:t>
                      </a:r>
                    </a:p>
                  </a:txBody>
                  <a:tcPr/>
                </a:tc>
                <a:tc>
                  <a:txBody>
                    <a:bodyPr/>
                    <a:lstStyle/>
                    <a:p>
                      <a:r>
                        <a:rPr lang="en-GB" sz="1050" dirty="0"/>
                        <a:t>A physical past time for entertainment and as a self-defence tool whilst </a:t>
                      </a:r>
                      <a:r>
                        <a:rPr lang="en-GB" sz="1050"/>
                        <a:t>under attack</a:t>
                      </a:r>
                      <a:endParaRPr lang="en-GB" sz="1050" dirty="0"/>
                    </a:p>
                  </a:txBody>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C577FC5F-D880-4610-92B5-C078B0E85897}"/>
              </a:ext>
            </a:extLst>
          </p:cNvPr>
          <p:cNvPicPr>
            <a:picLocks noChangeAspect="1"/>
          </p:cNvPicPr>
          <p:nvPr/>
        </p:nvPicPr>
        <p:blipFill rotWithShape="1">
          <a:blip r:embed="rId2"/>
          <a:srcRect l="31122" t="17785" r="31101" b="5179"/>
          <a:stretch/>
        </p:blipFill>
        <p:spPr>
          <a:xfrm>
            <a:off x="1048021" y="2071983"/>
            <a:ext cx="971131" cy="1113388"/>
          </a:xfrm>
          <a:prstGeom prst="rect">
            <a:avLst/>
          </a:prstGeom>
        </p:spPr>
      </p:pic>
      <p:pic>
        <p:nvPicPr>
          <p:cNvPr id="4" name="Picture 3">
            <a:extLst>
              <a:ext uri="{FF2B5EF4-FFF2-40B4-BE49-F238E27FC236}">
                <a16:creationId xmlns:a16="http://schemas.microsoft.com/office/drawing/2014/main" id="{09725677-33E1-4843-8C27-6666596A6992}"/>
              </a:ext>
            </a:extLst>
          </p:cNvPr>
          <p:cNvPicPr>
            <a:picLocks noChangeAspect="1"/>
          </p:cNvPicPr>
          <p:nvPr/>
        </p:nvPicPr>
        <p:blipFill rotWithShape="1">
          <a:blip r:embed="rId3"/>
          <a:srcRect l="63463" t="22555" r="9032" b="17785"/>
          <a:stretch/>
        </p:blipFill>
        <p:spPr>
          <a:xfrm>
            <a:off x="78093" y="2077604"/>
            <a:ext cx="905642" cy="1102146"/>
          </a:xfrm>
          <a:prstGeom prst="rect">
            <a:avLst/>
          </a:prstGeom>
        </p:spPr>
      </p:pic>
    </p:spTree>
    <p:extLst>
      <p:ext uri="{BB962C8B-B14F-4D97-AF65-F5344CB8AC3E}">
        <p14:creationId xmlns:p14="http://schemas.microsoft.com/office/powerpoint/2010/main" val="1922191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578</Words>
  <Application>Microsoft Office PowerPoint</Application>
  <PresentationFormat>On-screen Show (4:3)</PresentationFormat>
  <Paragraphs>46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Outlaw Featuring the legend of Robin Hood, King John and the Magna Carta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Secrets of a Sun King featuring Ancient Egyptians</dc:title>
  <dc:creator>Zoë</dc:creator>
  <cp:lastModifiedBy>Zoe Geraghty</cp:lastModifiedBy>
  <cp:revision>38</cp:revision>
  <cp:lastPrinted>2019-09-01T11:23:41Z</cp:lastPrinted>
  <dcterms:created xsi:type="dcterms:W3CDTF">2019-04-15T13:02:47Z</dcterms:created>
  <dcterms:modified xsi:type="dcterms:W3CDTF">2023-09-11T10:05:42Z</dcterms:modified>
</cp:coreProperties>
</file>