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a:srgbClr val="1E9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37898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202813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16761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24BBE-CD57-4BDC-AEE5-98B4064C6807}"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21847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C24BBE-CD57-4BDC-AEE5-98B4064C6807}"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98009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FC24BBE-CD57-4BDC-AEE5-98B4064C6807}"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403886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FC24BBE-CD57-4BDC-AEE5-98B4064C6807}" type="datetimeFigureOut">
              <a:rPr lang="en-GB" smtClean="0"/>
              <a:t>04/09/2022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86281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FC24BBE-CD57-4BDC-AEE5-98B4064C6807}" type="datetimeFigureOut">
              <a:rPr lang="en-GB" smtClean="0"/>
              <a:t>04/09/2022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113067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24BBE-CD57-4BDC-AEE5-98B4064C6807}" type="datetimeFigureOut">
              <a:rPr lang="en-GB" smtClean="0"/>
              <a:t>04/09/2022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95221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24BBE-CD57-4BDC-AEE5-98B4064C6807}"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1517337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24BBE-CD57-4BDC-AEE5-98B4064C6807}"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252D87-CD5C-4EA0-AF8E-79AD65F4FC8B}" type="slidenum">
              <a:rPr lang="en-GB" smtClean="0"/>
              <a:t>‹#›</a:t>
            </a:fld>
            <a:endParaRPr lang="en-GB"/>
          </a:p>
        </p:txBody>
      </p:sp>
    </p:spTree>
    <p:extLst>
      <p:ext uri="{BB962C8B-B14F-4D97-AF65-F5344CB8AC3E}">
        <p14:creationId xmlns:p14="http://schemas.microsoft.com/office/powerpoint/2010/main" val="38062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24BBE-CD57-4BDC-AEE5-98B4064C6807}" type="datetimeFigureOut">
              <a:rPr lang="en-GB" smtClean="0"/>
              <a:t>04/09/2022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2D87-CD5C-4EA0-AF8E-79AD65F4FC8B}" type="slidenum">
              <a:rPr lang="en-GB" smtClean="0"/>
              <a:t>‹#›</a:t>
            </a:fld>
            <a:endParaRPr lang="en-GB"/>
          </a:p>
        </p:txBody>
      </p:sp>
    </p:spTree>
    <p:extLst>
      <p:ext uri="{BB962C8B-B14F-4D97-AF65-F5344CB8AC3E}">
        <p14:creationId xmlns:p14="http://schemas.microsoft.com/office/powerpoint/2010/main" val="763723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70" y="90293"/>
            <a:ext cx="3096344" cy="674411"/>
          </a:xfrm>
          <a:solidFill>
            <a:srgbClr val="FFC000"/>
          </a:solidFill>
          <a:ln>
            <a:solidFill>
              <a:srgbClr val="FFC000"/>
            </a:solidFill>
          </a:ln>
        </p:spPr>
        <p:txBody>
          <a:bodyPr>
            <a:normAutofit fontScale="90000"/>
          </a:bodyPr>
          <a:lstStyle/>
          <a:p>
            <a:r>
              <a:rPr lang="en-GB" sz="1800" b="1" dirty="0"/>
              <a:t>The Invention of </a:t>
            </a:r>
            <a:br>
              <a:rPr lang="en-GB" sz="2400" b="1" dirty="0"/>
            </a:br>
            <a:r>
              <a:rPr lang="en-GB" sz="2400" b="1" dirty="0"/>
              <a:t>Hugo </a:t>
            </a:r>
            <a:r>
              <a:rPr lang="en-GB" sz="2400" b="1" dirty="0" err="1"/>
              <a:t>Cabret</a:t>
            </a:r>
            <a:endParaRPr lang="en-GB" sz="3200" dirty="0"/>
          </a:p>
        </p:txBody>
      </p:sp>
      <p:sp>
        <p:nvSpPr>
          <p:cNvPr id="6" name="TextBox 5"/>
          <p:cNvSpPr txBox="1"/>
          <p:nvPr/>
        </p:nvSpPr>
        <p:spPr>
          <a:xfrm>
            <a:off x="63013" y="827903"/>
            <a:ext cx="3442709" cy="446276"/>
          </a:xfrm>
          <a:prstGeom prst="rect">
            <a:avLst/>
          </a:prstGeom>
          <a:solidFill>
            <a:schemeClr val="accent6">
              <a:lumMod val="75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150" b="1" dirty="0"/>
              <a:t>Significant characters in the story</a:t>
            </a:r>
          </a:p>
          <a:p>
            <a:pPr algn="ctr"/>
            <a:r>
              <a:rPr lang="en-GB" sz="1150" dirty="0"/>
              <a:t>Hugo </a:t>
            </a:r>
            <a:r>
              <a:rPr lang="en-GB" sz="1150" dirty="0" err="1"/>
              <a:t>Cabret</a:t>
            </a:r>
            <a:r>
              <a:rPr lang="en-GB" sz="1150" dirty="0"/>
              <a:t>, </a:t>
            </a:r>
          </a:p>
        </p:txBody>
      </p:sp>
      <p:sp>
        <p:nvSpPr>
          <p:cNvPr id="7" name="TextBox 6"/>
          <p:cNvSpPr txBox="1"/>
          <p:nvPr/>
        </p:nvSpPr>
        <p:spPr>
          <a:xfrm>
            <a:off x="49171" y="4948881"/>
            <a:ext cx="3555322" cy="1862048"/>
          </a:xfrm>
          <a:prstGeom prst="rect">
            <a:avLst/>
          </a:prstGeom>
          <a:solidFill>
            <a:srgbClr val="FFC000"/>
          </a:solidFill>
          <a:ln>
            <a:solidFill>
              <a:srgbClr val="FFC000"/>
            </a:solidFill>
          </a:ln>
        </p:spPr>
        <p:txBody>
          <a:bodyPr wrap="square" rtlCol="0">
            <a:spAutoFit/>
          </a:bodyPr>
          <a:lstStyle/>
          <a:p>
            <a:pPr algn="ctr"/>
            <a:r>
              <a:rPr lang="en-GB" sz="1150" b="1" dirty="0"/>
              <a:t>Famous Figures</a:t>
            </a:r>
          </a:p>
          <a:p>
            <a:r>
              <a:rPr lang="en-GB" sz="1150" b="1" dirty="0"/>
              <a:t>George </a:t>
            </a:r>
            <a:r>
              <a:rPr lang="en-GB" sz="1150" b="1" dirty="0" err="1"/>
              <a:t>Méliès</a:t>
            </a:r>
            <a:r>
              <a:rPr lang="en-GB" sz="1150" b="1" dirty="0"/>
              <a:t> </a:t>
            </a:r>
            <a:r>
              <a:rPr lang="en-GB" sz="1150" dirty="0"/>
              <a:t>– was a professional magician who was inspired by the original movie work of the world-famous Lumière Brothers. As an early French experimenter with motion pictures, </a:t>
            </a:r>
            <a:r>
              <a:rPr lang="en-GB" sz="1150" dirty="0" err="1"/>
              <a:t>Méliès</a:t>
            </a:r>
            <a:r>
              <a:rPr lang="en-GB" sz="1150" dirty="0"/>
              <a:t>, discovered and exploited basic camera tricks to produce over 400 films that moved away from depicting real life. His most famous film, and inspiration for this book was, ‘A Trip to the Moon’ which he produced in 1902. George was born on the 8</a:t>
            </a:r>
            <a:r>
              <a:rPr lang="en-GB" sz="1150" baseline="30000" dirty="0"/>
              <a:t>th</a:t>
            </a:r>
            <a:r>
              <a:rPr lang="en-GB" sz="1150" dirty="0"/>
              <a:t> December 1861 and died on the 21</a:t>
            </a:r>
            <a:r>
              <a:rPr lang="en-GB" sz="1150" baseline="30000" dirty="0"/>
              <a:t>st</a:t>
            </a:r>
            <a:r>
              <a:rPr lang="en-GB" sz="1150" dirty="0"/>
              <a:t> January 1938.</a:t>
            </a:r>
            <a:endParaRPr lang="en-GB" sz="1150" b="1" dirty="0"/>
          </a:p>
        </p:txBody>
      </p:sp>
      <p:sp>
        <p:nvSpPr>
          <p:cNvPr id="8" name="TextBox 7"/>
          <p:cNvSpPr txBox="1"/>
          <p:nvPr/>
        </p:nvSpPr>
        <p:spPr>
          <a:xfrm>
            <a:off x="65221" y="2636128"/>
            <a:ext cx="3555323" cy="2215991"/>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GB" sz="1150" b="1" dirty="0"/>
              <a:t>Book Synopsis</a:t>
            </a:r>
          </a:p>
          <a:p>
            <a:r>
              <a:rPr lang="en-GB" sz="1150" dirty="0"/>
              <a:t>Orphan, Clock Keeper and Thief, Hugo lives in the walls of a busy Paris train station, where his survival depends on secrets and anonymity. But when his world suddenly interlocks, like the gears of the clocks he keeps, with an eccentric, bookish girl and a bitter old man who runs a toy booth in the train station, Hugo’s undercover life and his most precious secret are put in jeopardy. A cryptic drawing, a treasured notebook, a stolen key, a mechanical man and a hidden message from Hugo’s dead father form the backbone of this intricate, tender and spellbinding mystery.</a:t>
            </a:r>
          </a:p>
        </p:txBody>
      </p:sp>
      <p:sp>
        <p:nvSpPr>
          <p:cNvPr id="9" name="TextBox 8"/>
          <p:cNvSpPr txBox="1"/>
          <p:nvPr/>
        </p:nvSpPr>
        <p:spPr>
          <a:xfrm>
            <a:off x="2483768" y="1357607"/>
            <a:ext cx="1021954" cy="1200329"/>
          </a:xfrm>
          <a:prstGeom prst="rect">
            <a:avLst/>
          </a:prstGeom>
          <a:solidFill>
            <a:srgbClr val="FFFF00"/>
          </a:solidFill>
          <a:ln>
            <a:solidFill>
              <a:srgbClr val="FFFF00"/>
            </a:solidFill>
          </a:ln>
        </p:spPr>
        <p:txBody>
          <a:bodyPr wrap="square" rtlCol="0">
            <a:spAutoFit/>
          </a:bodyPr>
          <a:lstStyle/>
          <a:p>
            <a:pPr algn="ctr"/>
            <a:r>
              <a:rPr lang="en-GB" sz="1200" b="1" dirty="0"/>
              <a:t>Links</a:t>
            </a:r>
          </a:p>
          <a:p>
            <a:pPr marL="85725" indent="-85725" algn="ctr">
              <a:buFont typeface="Arial" panose="020B0604020202020204" pitchFamily="34" charset="0"/>
              <a:buChar char="•"/>
            </a:pPr>
            <a:r>
              <a:rPr lang="en-GB" sz="1200" dirty="0"/>
              <a:t>Friendship</a:t>
            </a:r>
          </a:p>
          <a:p>
            <a:pPr marL="85725" indent="-85725" algn="ctr">
              <a:buFont typeface="Arial" panose="020B0604020202020204" pitchFamily="34" charset="0"/>
              <a:buChar char="•"/>
            </a:pPr>
            <a:r>
              <a:rPr lang="en-GB" sz="1200" dirty="0"/>
              <a:t>Rebellion</a:t>
            </a:r>
          </a:p>
          <a:p>
            <a:pPr marL="85725" indent="-85725" algn="ctr">
              <a:buFont typeface="Arial" panose="020B0604020202020204" pitchFamily="34" charset="0"/>
              <a:buChar char="•"/>
            </a:pPr>
            <a:r>
              <a:rPr lang="en-GB" sz="1200" dirty="0"/>
              <a:t>Loyalty</a:t>
            </a:r>
          </a:p>
          <a:p>
            <a:pPr marL="85725" indent="-85725" algn="ctr">
              <a:buFont typeface="Arial" panose="020B0604020202020204" pitchFamily="34" charset="0"/>
              <a:buChar char="•"/>
            </a:pPr>
            <a:r>
              <a:rPr lang="en-GB" sz="1200" dirty="0"/>
              <a:t>Poverty</a:t>
            </a:r>
          </a:p>
          <a:p>
            <a:pPr marL="85725" indent="-85725" algn="ctr">
              <a:buFont typeface="Arial" panose="020B0604020202020204" pitchFamily="34" charset="0"/>
              <a:buChar char="•"/>
            </a:pPr>
            <a:r>
              <a:rPr lang="en-GB" sz="1200" dirty="0"/>
              <a:t>Technology</a:t>
            </a:r>
          </a:p>
        </p:txBody>
      </p:sp>
      <p:graphicFrame>
        <p:nvGraphicFramePr>
          <p:cNvPr id="10" name="Table 9">
            <a:extLst>
              <a:ext uri="{FF2B5EF4-FFF2-40B4-BE49-F238E27FC236}">
                <a16:creationId xmlns:a16="http://schemas.microsoft.com/office/drawing/2014/main" id="{A0DFC9E2-DAD1-4969-86F0-867B5D95B5EB}"/>
              </a:ext>
            </a:extLst>
          </p:cNvPr>
          <p:cNvGraphicFramePr>
            <a:graphicFrameLocks noGrp="1"/>
          </p:cNvGraphicFramePr>
          <p:nvPr>
            <p:extLst>
              <p:ext uri="{D42A27DB-BD31-4B8C-83A1-F6EECF244321}">
                <p14:modId xmlns:p14="http://schemas.microsoft.com/office/powerpoint/2010/main" val="4055547205"/>
              </p:ext>
            </p:extLst>
          </p:nvPr>
        </p:nvGraphicFramePr>
        <p:xfrm>
          <a:off x="3616352" y="42668"/>
          <a:ext cx="5458933" cy="5957158"/>
        </p:xfrm>
        <a:graphic>
          <a:graphicData uri="http://schemas.openxmlformats.org/drawingml/2006/table">
            <a:tbl>
              <a:tblPr firstRow="1" bandRow="1">
                <a:tableStyleId>{93296810-A885-4BE3-A3E7-6D5BEEA58F35}</a:tableStyleId>
              </a:tblPr>
              <a:tblGrid>
                <a:gridCol w="1099664">
                  <a:extLst>
                    <a:ext uri="{9D8B030D-6E8A-4147-A177-3AD203B41FA5}">
                      <a16:colId xmlns:a16="http://schemas.microsoft.com/office/drawing/2014/main" val="20000"/>
                    </a:ext>
                  </a:extLst>
                </a:gridCol>
                <a:gridCol w="4359269">
                  <a:extLst>
                    <a:ext uri="{9D8B030D-6E8A-4147-A177-3AD203B41FA5}">
                      <a16:colId xmlns:a16="http://schemas.microsoft.com/office/drawing/2014/main" val="20001"/>
                    </a:ext>
                  </a:extLst>
                </a:gridCol>
              </a:tblGrid>
              <a:tr h="278120">
                <a:tc gridSpan="2">
                  <a:txBody>
                    <a:bodyPr/>
                    <a:lstStyle/>
                    <a:p>
                      <a:pPr algn="ctr"/>
                      <a:r>
                        <a:rPr lang="en-GB" sz="1200" dirty="0"/>
                        <a:t>Key Vocabulary</a:t>
                      </a:r>
                    </a:p>
                  </a:txBody>
                  <a:tcPr>
                    <a:solidFill>
                      <a:schemeClr val="accent6"/>
                    </a:solidFill>
                  </a:tcPr>
                </a:tc>
                <a:tc hMerge="1">
                  <a:txBody>
                    <a:bodyPr/>
                    <a:lstStyle/>
                    <a:p>
                      <a:endParaRPr lang="en-GB" dirty="0"/>
                    </a:p>
                  </a:txBody>
                  <a:tcPr/>
                </a:tc>
                <a:extLst>
                  <a:ext uri="{0D108BD9-81ED-4DB2-BD59-A6C34878D82A}">
                    <a16:rowId xmlns:a16="http://schemas.microsoft.com/office/drawing/2014/main" val="10000"/>
                  </a:ext>
                </a:extLst>
              </a:tr>
              <a:tr h="254944">
                <a:tc>
                  <a:txBody>
                    <a:bodyPr/>
                    <a:lstStyle/>
                    <a:p>
                      <a:r>
                        <a:rPr lang="en-GB" sz="1050" b="1" dirty="0"/>
                        <a:t>Apartment</a:t>
                      </a:r>
                    </a:p>
                  </a:txBody>
                  <a:tcPr>
                    <a:solidFill>
                      <a:srgbClr val="FFFF66"/>
                    </a:solidFill>
                  </a:tcPr>
                </a:tc>
                <a:tc>
                  <a:txBody>
                    <a:bodyPr/>
                    <a:lstStyle/>
                    <a:p>
                      <a:r>
                        <a:rPr lang="en-GB" sz="1050" dirty="0"/>
                        <a:t>A set of rooms for living in, generally on one floor of a building</a:t>
                      </a:r>
                    </a:p>
                  </a:txBody>
                  <a:tcPr>
                    <a:solidFill>
                      <a:srgbClr val="FFFF66"/>
                    </a:solidFill>
                  </a:tcPr>
                </a:tc>
                <a:extLst>
                  <a:ext uri="{0D108BD9-81ED-4DB2-BD59-A6C34878D82A}">
                    <a16:rowId xmlns:a16="http://schemas.microsoft.com/office/drawing/2014/main" val="3588875340"/>
                  </a:ext>
                </a:extLst>
              </a:tr>
              <a:tr h="417628">
                <a:tc>
                  <a:txBody>
                    <a:bodyPr/>
                    <a:lstStyle/>
                    <a:p>
                      <a:r>
                        <a:rPr lang="en-GB" sz="1050" b="1" dirty="0"/>
                        <a:t>Apprentice Timekeeper</a:t>
                      </a:r>
                    </a:p>
                  </a:txBody>
                  <a:tcPr>
                    <a:solidFill>
                      <a:srgbClr val="FFFF66"/>
                    </a:solidFill>
                  </a:tcPr>
                </a:tc>
                <a:tc>
                  <a:txBody>
                    <a:bodyPr/>
                    <a:lstStyle/>
                    <a:p>
                      <a:r>
                        <a:rPr lang="en-GB" sz="1050" dirty="0"/>
                        <a:t>An apprentice is a young person who works for someone in order to learn their skill. A Timekeeper is a person or instrument that records, checks or keeps the time</a:t>
                      </a:r>
                    </a:p>
                  </a:txBody>
                  <a:tcPr>
                    <a:solidFill>
                      <a:srgbClr val="FFFF66"/>
                    </a:solidFill>
                  </a:tcPr>
                </a:tc>
                <a:extLst>
                  <a:ext uri="{0D108BD9-81ED-4DB2-BD59-A6C34878D82A}">
                    <a16:rowId xmlns:a16="http://schemas.microsoft.com/office/drawing/2014/main" val="3030773459"/>
                  </a:ext>
                </a:extLst>
              </a:tr>
              <a:tr h="365028">
                <a:tc>
                  <a:txBody>
                    <a:bodyPr/>
                    <a:lstStyle/>
                    <a:p>
                      <a:r>
                        <a:rPr lang="en-GB" sz="1050" b="1" dirty="0"/>
                        <a:t>Automaton</a:t>
                      </a:r>
                    </a:p>
                  </a:txBody>
                  <a:tcPr>
                    <a:solidFill>
                      <a:srgbClr val="FFFF66"/>
                    </a:solidFill>
                  </a:tcPr>
                </a:tc>
                <a:tc>
                  <a:txBody>
                    <a:bodyPr/>
                    <a:lstStyle/>
                    <a:p>
                      <a:r>
                        <a:rPr lang="en-GB" sz="1050" dirty="0"/>
                        <a:t>A mechanical figure that can move automatically</a:t>
                      </a:r>
                    </a:p>
                  </a:txBody>
                  <a:tcPr>
                    <a:solidFill>
                      <a:srgbClr val="FFFF66"/>
                    </a:solidFill>
                  </a:tcPr>
                </a:tc>
                <a:extLst>
                  <a:ext uri="{0D108BD9-81ED-4DB2-BD59-A6C34878D82A}">
                    <a16:rowId xmlns:a16="http://schemas.microsoft.com/office/drawing/2014/main" val="3397565930"/>
                  </a:ext>
                </a:extLst>
              </a:tr>
              <a:tr h="365028">
                <a:tc>
                  <a:txBody>
                    <a:bodyPr/>
                    <a:lstStyle/>
                    <a:p>
                      <a:r>
                        <a:rPr lang="en-GB" sz="1050" b="1" dirty="0"/>
                        <a:t>Calibrate</a:t>
                      </a:r>
                    </a:p>
                  </a:txBody>
                  <a:tcPr>
                    <a:solidFill>
                      <a:srgbClr val="FFFF66"/>
                    </a:solidFill>
                  </a:tcPr>
                </a:tc>
                <a:tc>
                  <a:txBody>
                    <a:bodyPr/>
                    <a:lstStyle/>
                    <a:p>
                      <a:r>
                        <a:rPr lang="en-GB" sz="1050" dirty="0"/>
                        <a:t>To check and fix the accuracy of an object</a:t>
                      </a:r>
                    </a:p>
                  </a:txBody>
                  <a:tcPr>
                    <a:solidFill>
                      <a:srgbClr val="FFFF66"/>
                    </a:solidFill>
                  </a:tcPr>
                </a:tc>
                <a:extLst>
                  <a:ext uri="{0D108BD9-81ED-4DB2-BD59-A6C34878D82A}">
                    <a16:rowId xmlns:a16="http://schemas.microsoft.com/office/drawing/2014/main" val="3219801478"/>
                  </a:ext>
                </a:extLst>
              </a:tr>
              <a:tr h="365028">
                <a:tc>
                  <a:txBody>
                    <a:bodyPr/>
                    <a:lstStyle/>
                    <a:p>
                      <a:r>
                        <a:rPr lang="en-GB" sz="1050" b="1" dirty="0"/>
                        <a:t>Cameraman</a:t>
                      </a:r>
                    </a:p>
                  </a:txBody>
                  <a:tcPr>
                    <a:solidFill>
                      <a:srgbClr val="FFFF66"/>
                    </a:solidFill>
                  </a:tcPr>
                </a:tc>
                <a:tc>
                  <a:txBody>
                    <a:bodyPr/>
                    <a:lstStyle/>
                    <a:p>
                      <a:r>
                        <a:rPr lang="en-GB" sz="1050" dirty="0"/>
                        <a:t>An operator of a camera for film making</a:t>
                      </a:r>
                    </a:p>
                  </a:txBody>
                  <a:tcPr>
                    <a:solidFill>
                      <a:srgbClr val="FFFF66"/>
                    </a:solidFill>
                  </a:tcPr>
                </a:tc>
                <a:extLst>
                  <a:ext uri="{0D108BD9-81ED-4DB2-BD59-A6C34878D82A}">
                    <a16:rowId xmlns:a16="http://schemas.microsoft.com/office/drawing/2014/main" val="3215569119"/>
                  </a:ext>
                </a:extLst>
              </a:tr>
              <a:tr h="284453">
                <a:tc>
                  <a:txBody>
                    <a:bodyPr/>
                    <a:lstStyle/>
                    <a:p>
                      <a:r>
                        <a:rPr lang="en-GB" sz="1050" b="1" dirty="0"/>
                        <a:t>Clockwork</a:t>
                      </a:r>
                    </a:p>
                  </a:txBody>
                  <a:tcPr>
                    <a:solidFill>
                      <a:srgbClr val="FFFF66"/>
                    </a:solidFill>
                  </a:tcPr>
                </a:tc>
                <a:tc>
                  <a:txBody>
                    <a:bodyPr/>
                    <a:lstStyle/>
                    <a:p>
                      <a:r>
                        <a:rPr lang="en-GB" sz="1050" dirty="0"/>
                        <a:t>The mechanism of a clock or wind-up toy</a:t>
                      </a:r>
                    </a:p>
                  </a:txBody>
                  <a:tcPr>
                    <a:solidFill>
                      <a:srgbClr val="FFFF66"/>
                    </a:solidFill>
                  </a:tcPr>
                </a:tc>
                <a:extLst>
                  <a:ext uri="{0D108BD9-81ED-4DB2-BD59-A6C34878D82A}">
                    <a16:rowId xmlns:a16="http://schemas.microsoft.com/office/drawing/2014/main" val="17060456"/>
                  </a:ext>
                </a:extLst>
              </a:tr>
              <a:tr h="284453">
                <a:tc>
                  <a:txBody>
                    <a:bodyPr/>
                    <a:lstStyle/>
                    <a:p>
                      <a:r>
                        <a:rPr lang="en-GB" sz="1050" b="1" dirty="0"/>
                        <a:t>Criminals</a:t>
                      </a:r>
                    </a:p>
                  </a:txBody>
                  <a:tcPr>
                    <a:solidFill>
                      <a:srgbClr val="FFFF66"/>
                    </a:solidFill>
                  </a:tcPr>
                </a:tc>
                <a:tc>
                  <a:txBody>
                    <a:bodyPr/>
                    <a:lstStyle/>
                    <a:p>
                      <a:r>
                        <a:rPr lang="en-GB" sz="1050" dirty="0"/>
                        <a:t>A person who regularly commits crime</a:t>
                      </a:r>
                    </a:p>
                  </a:txBody>
                  <a:tcPr>
                    <a:solidFill>
                      <a:srgbClr val="FFFF66"/>
                    </a:solidFill>
                  </a:tcPr>
                </a:tc>
                <a:extLst>
                  <a:ext uri="{0D108BD9-81ED-4DB2-BD59-A6C34878D82A}">
                    <a16:rowId xmlns:a16="http://schemas.microsoft.com/office/drawing/2014/main" val="1757235920"/>
                  </a:ext>
                </a:extLst>
              </a:tr>
              <a:tr h="281149">
                <a:tc>
                  <a:txBody>
                    <a:bodyPr/>
                    <a:lstStyle/>
                    <a:p>
                      <a:r>
                        <a:rPr lang="en-GB" sz="1050" b="1" dirty="0"/>
                        <a:t>Decrepit</a:t>
                      </a:r>
                    </a:p>
                  </a:txBody>
                  <a:tcPr>
                    <a:solidFill>
                      <a:srgbClr val="FFFF66"/>
                    </a:solidFill>
                  </a:tcPr>
                </a:tc>
                <a:tc>
                  <a:txBody>
                    <a:bodyPr/>
                    <a:lstStyle/>
                    <a:p>
                      <a:r>
                        <a:rPr lang="en-GB" sz="1050" dirty="0"/>
                        <a:t>Broken down, worn out, old or in bad condition</a:t>
                      </a:r>
                    </a:p>
                  </a:txBody>
                  <a:tcPr>
                    <a:solidFill>
                      <a:srgbClr val="FFFF66"/>
                    </a:solidFill>
                  </a:tcPr>
                </a:tc>
                <a:extLst>
                  <a:ext uri="{0D108BD9-81ED-4DB2-BD59-A6C34878D82A}">
                    <a16:rowId xmlns:a16="http://schemas.microsoft.com/office/drawing/2014/main" val="3372468128"/>
                  </a:ext>
                </a:extLst>
              </a:tr>
              <a:tr h="281149">
                <a:tc>
                  <a:txBody>
                    <a:bodyPr/>
                    <a:lstStyle/>
                    <a:p>
                      <a:r>
                        <a:rPr lang="en-GB" sz="1050" b="1" dirty="0"/>
                        <a:t>Disassemble</a:t>
                      </a:r>
                    </a:p>
                  </a:txBody>
                  <a:tcPr>
                    <a:solidFill>
                      <a:srgbClr val="FFFF66"/>
                    </a:solidFill>
                  </a:tcPr>
                </a:tc>
                <a:tc>
                  <a:txBody>
                    <a:bodyPr/>
                    <a:lstStyle/>
                    <a:p>
                      <a:r>
                        <a:rPr lang="en-GB" sz="1050" dirty="0"/>
                        <a:t>To take apart</a:t>
                      </a:r>
                    </a:p>
                  </a:txBody>
                  <a:tcPr>
                    <a:solidFill>
                      <a:srgbClr val="FFFF66"/>
                    </a:solidFill>
                  </a:tcPr>
                </a:tc>
                <a:extLst>
                  <a:ext uri="{0D108BD9-81ED-4DB2-BD59-A6C34878D82A}">
                    <a16:rowId xmlns:a16="http://schemas.microsoft.com/office/drawing/2014/main" val="3149463938"/>
                  </a:ext>
                </a:extLst>
              </a:tr>
              <a:tr h="284453">
                <a:tc>
                  <a:txBody>
                    <a:bodyPr/>
                    <a:lstStyle/>
                    <a:p>
                      <a:r>
                        <a:rPr lang="en-GB" sz="1050" b="1" dirty="0"/>
                        <a:t>Horologist</a:t>
                      </a:r>
                    </a:p>
                  </a:txBody>
                  <a:tcPr>
                    <a:solidFill>
                      <a:srgbClr val="FFFF66"/>
                    </a:solidFill>
                  </a:tcPr>
                </a:tc>
                <a:tc>
                  <a:txBody>
                    <a:bodyPr/>
                    <a:lstStyle/>
                    <a:p>
                      <a:r>
                        <a:rPr lang="en-GB" sz="1050" dirty="0"/>
                        <a:t>An expert maker of timepieces, such as clocks, watches or clockwork mechanisms</a:t>
                      </a:r>
                    </a:p>
                  </a:txBody>
                  <a:tcPr>
                    <a:solidFill>
                      <a:srgbClr val="FFFF66"/>
                    </a:solidFill>
                  </a:tcPr>
                </a:tc>
                <a:extLst>
                  <a:ext uri="{0D108BD9-81ED-4DB2-BD59-A6C34878D82A}">
                    <a16:rowId xmlns:a16="http://schemas.microsoft.com/office/drawing/2014/main" val="290537970"/>
                  </a:ext>
                </a:extLst>
              </a:tr>
              <a:tr h="284453">
                <a:tc>
                  <a:txBody>
                    <a:bodyPr/>
                    <a:lstStyle/>
                    <a:p>
                      <a:r>
                        <a:rPr lang="en-GB" sz="1050" b="1" dirty="0"/>
                        <a:t>Illusions</a:t>
                      </a:r>
                    </a:p>
                  </a:txBody>
                  <a:tcPr>
                    <a:solidFill>
                      <a:srgbClr val="FFFF66"/>
                    </a:solidFill>
                  </a:tcPr>
                </a:tc>
                <a:tc>
                  <a:txBody>
                    <a:bodyPr/>
                    <a:lstStyle/>
                    <a:p>
                      <a:r>
                        <a:rPr lang="en-GB" sz="1050" dirty="0"/>
                        <a:t>Something that appears to exist or be a particular thing, but does not actually exist or is in reality something else</a:t>
                      </a:r>
                    </a:p>
                  </a:txBody>
                  <a:tcPr>
                    <a:solidFill>
                      <a:srgbClr val="FFFF66"/>
                    </a:solidFill>
                  </a:tcPr>
                </a:tc>
                <a:extLst>
                  <a:ext uri="{0D108BD9-81ED-4DB2-BD59-A6C34878D82A}">
                    <a16:rowId xmlns:a16="http://schemas.microsoft.com/office/drawing/2014/main" val="2242108907"/>
                  </a:ext>
                </a:extLst>
              </a:tr>
              <a:tr h="284453">
                <a:tc>
                  <a:txBody>
                    <a:bodyPr/>
                    <a:lstStyle/>
                    <a:p>
                      <a:r>
                        <a:rPr lang="en-GB" sz="1050" b="1" dirty="0"/>
                        <a:t>Orphanage</a:t>
                      </a:r>
                    </a:p>
                  </a:txBody>
                  <a:tcPr>
                    <a:solidFill>
                      <a:srgbClr val="FFFF66"/>
                    </a:solidFill>
                  </a:tcPr>
                </a:tc>
                <a:tc>
                  <a:txBody>
                    <a:bodyPr/>
                    <a:lstStyle/>
                    <a:p>
                      <a:r>
                        <a:rPr lang="en-GB" sz="1050" dirty="0"/>
                        <a:t>A place/home for children who are abandoned or do not have a family to look after them (orphans)</a:t>
                      </a:r>
                    </a:p>
                  </a:txBody>
                  <a:tcPr>
                    <a:solidFill>
                      <a:srgbClr val="FFFF66"/>
                    </a:solidFill>
                  </a:tcPr>
                </a:tc>
                <a:extLst>
                  <a:ext uri="{0D108BD9-81ED-4DB2-BD59-A6C34878D82A}">
                    <a16:rowId xmlns:a16="http://schemas.microsoft.com/office/drawing/2014/main" val="2186691553"/>
                  </a:ext>
                </a:extLst>
              </a:tr>
              <a:tr h="284453">
                <a:tc>
                  <a:txBody>
                    <a:bodyPr/>
                    <a:lstStyle/>
                    <a:p>
                      <a:r>
                        <a:rPr lang="en-GB" sz="1050" b="1" dirty="0"/>
                        <a:t>Prometheus</a:t>
                      </a:r>
                    </a:p>
                  </a:txBody>
                  <a:tcPr>
                    <a:solidFill>
                      <a:srgbClr val="FFFF66"/>
                    </a:solidFill>
                  </a:tcPr>
                </a:tc>
                <a:tc>
                  <a:txBody>
                    <a:bodyPr/>
                    <a:lstStyle/>
                    <a:p>
                      <a:r>
                        <a:rPr lang="en-GB" sz="1050" dirty="0"/>
                        <a:t>A character in Greek mythology who stole fire from the Greek Gods</a:t>
                      </a:r>
                    </a:p>
                  </a:txBody>
                  <a:tcPr>
                    <a:solidFill>
                      <a:srgbClr val="FFFF66"/>
                    </a:solidFill>
                  </a:tcPr>
                </a:tc>
                <a:extLst>
                  <a:ext uri="{0D108BD9-81ED-4DB2-BD59-A6C34878D82A}">
                    <a16:rowId xmlns:a16="http://schemas.microsoft.com/office/drawing/2014/main" val="3148754902"/>
                  </a:ext>
                </a:extLst>
              </a:tr>
              <a:tr h="284453">
                <a:tc>
                  <a:txBody>
                    <a:bodyPr/>
                    <a:lstStyle/>
                    <a:p>
                      <a:r>
                        <a:rPr lang="en-GB" sz="1050" b="1" dirty="0"/>
                        <a:t>Rusted</a:t>
                      </a:r>
                    </a:p>
                  </a:txBody>
                  <a:tcPr>
                    <a:solidFill>
                      <a:srgbClr val="FFFF66"/>
                    </a:solidFill>
                  </a:tcPr>
                </a:tc>
                <a:tc>
                  <a:txBody>
                    <a:bodyPr/>
                    <a:lstStyle/>
                    <a:p>
                      <a:r>
                        <a:rPr lang="en-GB" sz="1050" dirty="0"/>
                        <a:t>A reddish-brown substance formed on iron or steel that often occurs after it has come into contact with water</a:t>
                      </a:r>
                    </a:p>
                  </a:txBody>
                  <a:tcPr>
                    <a:solidFill>
                      <a:srgbClr val="FFFF66"/>
                    </a:solidFill>
                  </a:tcPr>
                </a:tc>
                <a:extLst>
                  <a:ext uri="{0D108BD9-81ED-4DB2-BD59-A6C34878D82A}">
                    <a16:rowId xmlns:a16="http://schemas.microsoft.com/office/drawing/2014/main" val="2794896674"/>
                  </a:ext>
                </a:extLst>
              </a:tr>
              <a:tr h="284453">
                <a:tc>
                  <a:txBody>
                    <a:bodyPr/>
                    <a:lstStyle/>
                    <a:p>
                      <a:r>
                        <a:rPr lang="en-GB" sz="1050" b="1" dirty="0"/>
                        <a:t>Scavenge</a:t>
                      </a:r>
                    </a:p>
                  </a:txBody>
                  <a:tcPr>
                    <a:solidFill>
                      <a:srgbClr val="FFFF66"/>
                    </a:solidFill>
                  </a:tcPr>
                </a:tc>
                <a:tc>
                  <a:txBody>
                    <a:bodyPr/>
                    <a:lstStyle/>
                    <a:p>
                      <a:r>
                        <a:rPr lang="en-GB" sz="1050" dirty="0"/>
                        <a:t>To search for anything usable among rubbish or discarded materials</a:t>
                      </a:r>
                    </a:p>
                  </a:txBody>
                  <a:tcPr>
                    <a:solidFill>
                      <a:srgbClr val="FFFF66"/>
                    </a:solidFill>
                  </a:tcPr>
                </a:tc>
                <a:extLst>
                  <a:ext uri="{0D108BD9-81ED-4DB2-BD59-A6C34878D82A}">
                    <a16:rowId xmlns:a16="http://schemas.microsoft.com/office/drawing/2014/main" val="3406748388"/>
                  </a:ext>
                </a:extLst>
              </a:tr>
              <a:tr h="284453">
                <a:tc>
                  <a:txBody>
                    <a:bodyPr/>
                    <a:lstStyle/>
                    <a:p>
                      <a:r>
                        <a:rPr lang="en-GB" sz="1050" b="1" dirty="0"/>
                        <a:t>Wooden Armoire</a:t>
                      </a:r>
                    </a:p>
                  </a:txBody>
                  <a:tcPr>
                    <a:solidFill>
                      <a:srgbClr val="FFFF66"/>
                    </a:solidFill>
                  </a:tcPr>
                </a:tc>
                <a:tc>
                  <a:txBody>
                    <a:bodyPr/>
                    <a:lstStyle/>
                    <a:p>
                      <a:r>
                        <a:rPr lang="en-GB" sz="1050" dirty="0"/>
                        <a:t>A large cabinet or cupboard to store things in made from wood</a:t>
                      </a:r>
                    </a:p>
                  </a:txBody>
                  <a:tcPr>
                    <a:solidFill>
                      <a:srgbClr val="FFFF66"/>
                    </a:solidFill>
                  </a:tcPr>
                </a:tc>
                <a:extLst>
                  <a:ext uri="{0D108BD9-81ED-4DB2-BD59-A6C34878D82A}">
                    <a16:rowId xmlns:a16="http://schemas.microsoft.com/office/drawing/2014/main" val="3244377409"/>
                  </a:ext>
                </a:extLst>
              </a:tr>
            </a:tbl>
          </a:graphicData>
        </a:graphic>
      </p:graphicFrame>
      <p:pic>
        <p:nvPicPr>
          <p:cNvPr id="5" name="Picture 4">
            <a:extLst>
              <a:ext uri="{FF2B5EF4-FFF2-40B4-BE49-F238E27FC236}">
                <a16:creationId xmlns:a16="http://schemas.microsoft.com/office/drawing/2014/main" id="{7BB57954-F8ED-44F2-92A6-D97373D618C8}"/>
              </a:ext>
            </a:extLst>
          </p:cNvPr>
          <p:cNvPicPr>
            <a:picLocks noChangeAspect="1"/>
          </p:cNvPicPr>
          <p:nvPr/>
        </p:nvPicPr>
        <p:blipFill rotWithShape="1">
          <a:blip r:embed="rId2"/>
          <a:srcRect l="47637" t="47199" r="41116" b="31791"/>
          <a:stretch/>
        </p:blipFill>
        <p:spPr>
          <a:xfrm>
            <a:off x="80573" y="1337378"/>
            <a:ext cx="1021954" cy="1235551"/>
          </a:xfrm>
          <a:prstGeom prst="rect">
            <a:avLst/>
          </a:prstGeom>
        </p:spPr>
      </p:pic>
      <p:pic>
        <p:nvPicPr>
          <p:cNvPr id="11" name="Picture 10">
            <a:extLst>
              <a:ext uri="{FF2B5EF4-FFF2-40B4-BE49-F238E27FC236}">
                <a16:creationId xmlns:a16="http://schemas.microsoft.com/office/drawing/2014/main" id="{28305F7E-3611-4F93-ADB6-47858D69EC19}"/>
              </a:ext>
            </a:extLst>
          </p:cNvPr>
          <p:cNvPicPr>
            <a:picLocks noChangeAspect="1"/>
          </p:cNvPicPr>
          <p:nvPr/>
        </p:nvPicPr>
        <p:blipFill rotWithShape="1">
          <a:blip r:embed="rId3"/>
          <a:srcRect l="1964" t="26189" r="80373" b="50000"/>
          <a:stretch/>
        </p:blipFill>
        <p:spPr>
          <a:xfrm>
            <a:off x="1164306" y="1563949"/>
            <a:ext cx="1286949" cy="975417"/>
          </a:xfrm>
          <a:prstGeom prst="rect">
            <a:avLst/>
          </a:prstGeom>
        </p:spPr>
      </p:pic>
      <p:sp>
        <p:nvSpPr>
          <p:cNvPr id="13" name="TextBox 12">
            <a:extLst>
              <a:ext uri="{FF2B5EF4-FFF2-40B4-BE49-F238E27FC236}">
                <a16:creationId xmlns:a16="http://schemas.microsoft.com/office/drawing/2014/main" id="{6E935A9A-1C1E-49F6-9149-42500654A0B4}"/>
              </a:ext>
            </a:extLst>
          </p:cNvPr>
          <p:cNvSpPr txBox="1"/>
          <p:nvPr/>
        </p:nvSpPr>
        <p:spPr>
          <a:xfrm>
            <a:off x="939268" y="1238976"/>
            <a:ext cx="1693425" cy="369332"/>
          </a:xfrm>
          <a:prstGeom prst="rect">
            <a:avLst/>
          </a:prstGeom>
          <a:noFill/>
        </p:spPr>
        <p:txBody>
          <a:bodyPr wrap="square">
            <a:spAutoFit/>
          </a:bodyPr>
          <a:lstStyle/>
          <a:p>
            <a:pPr algn="ctr"/>
            <a:r>
              <a:rPr lang="en-GB" sz="1800" b="1" dirty="0"/>
              <a:t>Paris, France</a:t>
            </a:r>
          </a:p>
        </p:txBody>
      </p:sp>
      <p:sp>
        <p:nvSpPr>
          <p:cNvPr id="3" name="Rectangle 2">
            <a:extLst>
              <a:ext uri="{FF2B5EF4-FFF2-40B4-BE49-F238E27FC236}">
                <a16:creationId xmlns:a16="http://schemas.microsoft.com/office/drawing/2014/main" id="{9C102806-DEA5-4F98-B8A9-D8B97C53FA25}"/>
              </a:ext>
            </a:extLst>
          </p:cNvPr>
          <p:cNvSpPr/>
          <p:nvPr/>
        </p:nvSpPr>
        <p:spPr>
          <a:xfrm>
            <a:off x="3662127" y="6062017"/>
            <a:ext cx="5413158" cy="71763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 b="1" dirty="0">
                <a:solidFill>
                  <a:schemeClr val="tx1"/>
                </a:solidFill>
              </a:rPr>
              <a:t>Story Characters</a:t>
            </a:r>
          </a:p>
          <a:p>
            <a:pPr algn="ctr"/>
            <a:r>
              <a:rPr lang="en-GB" sz="1150" dirty="0">
                <a:solidFill>
                  <a:schemeClr val="tx1"/>
                </a:solidFill>
              </a:rPr>
              <a:t>Hugo </a:t>
            </a:r>
            <a:r>
              <a:rPr lang="en-GB" sz="1150" dirty="0" err="1">
                <a:solidFill>
                  <a:schemeClr val="tx1"/>
                </a:solidFill>
              </a:rPr>
              <a:t>Cabret</a:t>
            </a:r>
            <a:r>
              <a:rPr lang="en-GB" sz="1150" dirty="0">
                <a:solidFill>
                  <a:schemeClr val="tx1"/>
                </a:solidFill>
              </a:rPr>
              <a:t>, Uncle Claude, Isabelle, Papa Georges, Mama Jeanne, Station Inspector, Etienne, Madame Emile, Monsieur Frick, René Tabard &amp; Monsieur </a:t>
            </a:r>
            <a:r>
              <a:rPr lang="en-GB" sz="1150" dirty="0" err="1">
                <a:solidFill>
                  <a:schemeClr val="tx1"/>
                </a:solidFill>
              </a:rPr>
              <a:t>Labisse</a:t>
            </a:r>
            <a:endParaRPr lang="en-GB" sz="1150" dirty="0">
              <a:solidFill>
                <a:schemeClr val="tx1"/>
              </a:solidFill>
            </a:endParaRPr>
          </a:p>
        </p:txBody>
      </p:sp>
    </p:spTree>
    <p:extLst>
      <p:ext uri="{BB962C8B-B14F-4D97-AF65-F5344CB8AC3E}">
        <p14:creationId xmlns:p14="http://schemas.microsoft.com/office/powerpoint/2010/main" val="1922191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491</TotalTime>
  <Words>494</Words>
  <Application>Microsoft Office PowerPoint</Application>
  <PresentationFormat>On-screen Show (4:3)</PresentationFormat>
  <Paragraphs>49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The Invention of  Hugo Cabret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Secrets of a Sun King featuring Ancient Egyptians</dc:title>
  <dc:creator>Zoë</dc:creator>
  <cp:lastModifiedBy>Zoe Geraghty</cp:lastModifiedBy>
  <cp:revision>50</cp:revision>
  <cp:lastPrinted>2020-09-11T14:56:55Z</cp:lastPrinted>
  <dcterms:created xsi:type="dcterms:W3CDTF">2019-04-15T13:02:47Z</dcterms:created>
  <dcterms:modified xsi:type="dcterms:W3CDTF">2022-09-04T13:53:53Z</dcterms:modified>
</cp:coreProperties>
</file>