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E43DC8-4D25-4186-B96D-07C337036827}" type="datetimeFigureOut">
              <a:rPr lang="en-GB" smtClean="0"/>
              <a:t>21/01/2021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58A318-5045-491F-9CFD-ACFDDF6AE8A0}" type="slidenum">
              <a:rPr lang="en-GB" smtClean="0"/>
              <a:t>‹#›</a:t>
            </a:fld>
            <a:endParaRPr lang="en-GB"/>
          </a:p>
        </p:txBody>
      </p:sp>
    </p:spTree>
    <p:extLst>
      <p:ext uri="{BB962C8B-B14F-4D97-AF65-F5344CB8AC3E}">
        <p14:creationId xmlns:p14="http://schemas.microsoft.com/office/powerpoint/2010/main" val="2781829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7E93FDCA-8F30-46A9-979E-3B264572AE16}" type="slidenum">
              <a:rPr lang="en-GB" altLang="en-US" smtClean="0"/>
              <a:pPr>
                <a:defRPr/>
              </a:pPr>
              <a:t>2</a:t>
            </a:fld>
            <a:endParaRPr lang="en-GB" altLang="en-US"/>
          </a:p>
        </p:txBody>
      </p:sp>
    </p:spTree>
    <p:extLst>
      <p:ext uri="{BB962C8B-B14F-4D97-AF65-F5344CB8AC3E}">
        <p14:creationId xmlns:p14="http://schemas.microsoft.com/office/powerpoint/2010/main" val="1468063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8A41806-AB13-4441-8AC2-D6CBF3935097}" type="slidenum">
              <a:rPr lang="en-GB" altLang="en-US" sz="1200"/>
              <a:pPr/>
              <a:t>17</a:t>
            </a:fld>
            <a:endParaRPr lang="en-GB" altLang="en-US" sz="1200"/>
          </a:p>
        </p:txBody>
      </p:sp>
      <p:sp>
        <p:nvSpPr>
          <p:cNvPr id="27651" name="Rectangle 2"/>
          <p:cNvSpPr>
            <a:spLocks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r>
              <a:rPr lang="en-GB" altLang="en-US" smtClean="0"/>
              <a:t>Jungle Book </a:t>
            </a:r>
          </a:p>
          <a:p>
            <a:pPr eaLnBrk="1" hangingPunct="1"/>
            <a:r>
              <a:rPr lang="en-GB" altLang="en-US" smtClean="0"/>
              <a:t>Use adjectives to describe the elephant.</a:t>
            </a:r>
          </a:p>
          <a:p>
            <a:pPr eaLnBrk="1" hangingPunct="1"/>
            <a:r>
              <a:rPr lang="en-GB" altLang="en-US" smtClean="0"/>
              <a:t>Collect synonyms for walking.</a:t>
            </a:r>
          </a:p>
          <a:p>
            <a:pPr eaLnBrk="1" hangingPunct="1"/>
            <a:r>
              <a:rPr lang="en-GB" altLang="en-US" smtClean="0"/>
              <a:t>Describe the scene. Include the elephant and the setting.</a:t>
            </a:r>
          </a:p>
          <a:p>
            <a:pPr eaLnBrk="1" hangingPunct="1"/>
            <a:r>
              <a:rPr lang="en-GB" altLang="en-US" smtClean="0"/>
              <a:t>Why do you think the elephant is so happy? Talk with a partner.</a:t>
            </a:r>
          </a:p>
          <a:p>
            <a:pPr eaLnBrk="1" hangingPunct="1"/>
            <a:r>
              <a:rPr lang="en-GB" altLang="en-US" smtClean="0"/>
              <a:t>What is the elephant thinking? Use thought bubbles.</a:t>
            </a:r>
          </a:p>
          <a:p>
            <a:pPr eaLnBrk="1" hangingPunct="1"/>
            <a:r>
              <a:rPr lang="en-GB" altLang="en-US" smtClean="0"/>
              <a:t>What happens next? Write the next scene.</a:t>
            </a:r>
          </a:p>
          <a:p>
            <a:pPr eaLnBrk="1" hangingPunct="1"/>
            <a:r>
              <a:rPr lang="en-GB" altLang="en-US" smtClean="0"/>
              <a:t>Do you know any other stories which include elephants? Talk about them with a partner.</a:t>
            </a:r>
          </a:p>
          <a:p>
            <a:pPr eaLnBrk="1" hangingPunct="1"/>
            <a:endParaRPr lang="en-GB" altLang="en-US" smtClean="0"/>
          </a:p>
        </p:txBody>
      </p:sp>
    </p:spTree>
    <p:extLst>
      <p:ext uri="{BB962C8B-B14F-4D97-AF65-F5344CB8AC3E}">
        <p14:creationId xmlns:p14="http://schemas.microsoft.com/office/powerpoint/2010/main" val="13111463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CFE08A3-5F1E-494B-8741-A649C1C27F3B}" type="slidenum">
              <a:rPr lang="en-GB" altLang="en-US" sz="1200"/>
              <a:pPr/>
              <a:t>18</a:t>
            </a:fld>
            <a:endParaRPr lang="en-GB" altLang="en-US" sz="1200"/>
          </a:p>
        </p:txBody>
      </p:sp>
      <p:sp>
        <p:nvSpPr>
          <p:cNvPr id="29699" name="Rectangle 2"/>
          <p:cNvSpPr>
            <a:spLocks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r>
              <a:rPr lang="en-GB" altLang="en-US" smtClean="0"/>
              <a:t>Jungle Book </a:t>
            </a:r>
          </a:p>
          <a:p>
            <a:pPr eaLnBrk="1" hangingPunct="1"/>
            <a:r>
              <a:rPr lang="en-GB" altLang="en-US" smtClean="0"/>
              <a:t>Use adjectives to describe the monkeys.</a:t>
            </a:r>
          </a:p>
          <a:p>
            <a:pPr eaLnBrk="1" hangingPunct="1"/>
            <a:r>
              <a:rPr lang="en-GB" altLang="en-US" smtClean="0"/>
              <a:t>Collect synonyms for climb.</a:t>
            </a:r>
          </a:p>
          <a:p>
            <a:pPr eaLnBrk="1" hangingPunct="1"/>
            <a:r>
              <a:rPr lang="en-GB" altLang="en-US" smtClean="0"/>
              <a:t>Describe the scene. Include the monkeys and the setting.</a:t>
            </a:r>
          </a:p>
          <a:p>
            <a:pPr eaLnBrk="1" hangingPunct="1"/>
            <a:r>
              <a:rPr lang="en-GB" altLang="en-US" smtClean="0"/>
              <a:t>What do you think the monkey is pointing at? Talk with a partner.</a:t>
            </a:r>
          </a:p>
          <a:p>
            <a:pPr eaLnBrk="1" hangingPunct="1"/>
            <a:r>
              <a:rPr lang="en-GB" altLang="en-US" smtClean="0"/>
              <a:t>Would you like to be a monkey? Explain why. Give three reasons.</a:t>
            </a:r>
          </a:p>
          <a:p>
            <a:pPr eaLnBrk="1" hangingPunct="1"/>
            <a:r>
              <a:rPr lang="en-GB" altLang="en-US" smtClean="0"/>
              <a:t>Collect synonyms for the colour green.</a:t>
            </a:r>
          </a:p>
          <a:p>
            <a:pPr eaLnBrk="1" hangingPunct="1"/>
            <a:endParaRPr lang="en-GB" altLang="en-US" smtClean="0"/>
          </a:p>
          <a:p>
            <a:pPr eaLnBrk="1" hangingPunct="1"/>
            <a:endParaRPr lang="en-GB" altLang="en-US" smtClean="0"/>
          </a:p>
          <a:p>
            <a:pPr eaLnBrk="1" hangingPunct="1"/>
            <a:endParaRPr lang="en-GB" altLang="en-US" smtClean="0"/>
          </a:p>
          <a:p>
            <a:pPr eaLnBrk="1" hangingPunct="1"/>
            <a:endParaRPr lang="en-GB" altLang="en-US" smtClean="0"/>
          </a:p>
          <a:p>
            <a:pPr eaLnBrk="1" hangingPunct="1"/>
            <a:endParaRPr lang="en-GB" altLang="en-US" smtClean="0"/>
          </a:p>
          <a:p>
            <a:pPr eaLnBrk="1" hangingPunct="1"/>
            <a:endParaRPr lang="en-GB" altLang="en-US" smtClean="0"/>
          </a:p>
        </p:txBody>
      </p:sp>
    </p:spTree>
    <p:extLst>
      <p:ext uri="{BB962C8B-B14F-4D97-AF65-F5344CB8AC3E}">
        <p14:creationId xmlns:p14="http://schemas.microsoft.com/office/powerpoint/2010/main" val="35961460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5F56D74-BFD3-486A-9D21-82ABBC72B271}" type="slidenum">
              <a:rPr lang="en-GB" altLang="en-US" sz="1200"/>
              <a:pPr/>
              <a:t>19</a:t>
            </a:fld>
            <a:endParaRPr lang="en-GB" altLang="en-US" sz="1200"/>
          </a:p>
        </p:txBody>
      </p:sp>
      <p:sp>
        <p:nvSpPr>
          <p:cNvPr id="31747" name="Rectangle 2"/>
          <p:cNvSpPr>
            <a:spLocks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r>
              <a:rPr lang="en-GB" altLang="en-US" smtClean="0"/>
              <a:t>Jungle Book </a:t>
            </a:r>
          </a:p>
          <a:p>
            <a:pPr eaLnBrk="1" hangingPunct="1"/>
            <a:r>
              <a:rPr lang="en-GB" altLang="en-US" smtClean="0"/>
              <a:t>Write sentences to describe the tiger using adjectives/verbs/adverbs.</a:t>
            </a:r>
          </a:p>
          <a:p>
            <a:pPr eaLnBrk="1" hangingPunct="1"/>
            <a:r>
              <a:rPr lang="en-GB" altLang="en-US" smtClean="0"/>
              <a:t>Collect adverbs to describe how the tiger is moving, e.g. patiently.</a:t>
            </a:r>
          </a:p>
          <a:p>
            <a:pPr eaLnBrk="1" hangingPunct="1"/>
            <a:r>
              <a:rPr lang="en-GB" altLang="en-US" smtClean="0"/>
              <a:t>What do you think the tiger is looking at? Draw your idea.</a:t>
            </a:r>
          </a:p>
          <a:p>
            <a:pPr eaLnBrk="1" hangingPunct="1"/>
            <a:r>
              <a:rPr lang="en-GB" altLang="en-US" smtClean="0"/>
              <a:t>Collect synonyms for crawl.</a:t>
            </a:r>
          </a:p>
          <a:p>
            <a:pPr eaLnBrk="1" hangingPunct="1"/>
            <a:r>
              <a:rPr lang="en-GB" altLang="en-US" smtClean="0"/>
              <a:t>What is the tiger thinking? Use thought bubbles.</a:t>
            </a:r>
          </a:p>
          <a:p>
            <a:pPr eaLnBrk="1" hangingPunct="1"/>
            <a:r>
              <a:rPr lang="en-GB" altLang="en-US" smtClean="0"/>
              <a:t>What happens next? Write the next scene.</a:t>
            </a:r>
          </a:p>
          <a:p>
            <a:pPr eaLnBrk="1" hangingPunct="1"/>
            <a:r>
              <a:rPr lang="en-GB" altLang="en-US" smtClean="0"/>
              <a:t>Can you think of other animals with stripes? Make a list.</a:t>
            </a:r>
          </a:p>
          <a:p>
            <a:pPr eaLnBrk="1" hangingPunct="1"/>
            <a:r>
              <a:rPr lang="en-GB" altLang="en-US" smtClean="0"/>
              <a:t>Can you name other members of the cat family? </a:t>
            </a:r>
          </a:p>
          <a:p>
            <a:pPr eaLnBrk="1" hangingPunct="1"/>
            <a:endParaRPr lang="en-GB" altLang="en-US" smtClean="0"/>
          </a:p>
          <a:p>
            <a:pPr eaLnBrk="1" hangingPunct="1"/>
            <a:endParaRPr lang="en-GB" altLang="en-US" smtClean="0"/>
          </a:p>
        </p:txBody>
      </p:sp>
    </p:spTree>
    <p:extLst>
      <p:ext uri="{BB962C8B-B14F-4D97-AF65-F5344CB8AC3E}">
        <p14:creationId xmlns:p14="http://schemas.microsoft.com/office/powerpoint/2010/main" val="409372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F212A8F-7232-4459-9C8E-FE79CD7F0798}" type="slidenum">
              <a:rPr lang="en-GB" altLang="en-US" sz="1200"/>
              <a:pPr/>
              <a:t>20</a:t>
            </a:fld>
            <a:endParaRPr lang="en-GB" altLang="en-US" sz="1200"/>
          </a:p>
        </p:txBody>
      </p:sp>
      <p:sp>
        <p:nvSpPr>
          <p:cNvPr id="33795" name="Rectangle 2"/>
          <p:cNvSpPr>
            <a:spLocks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r>
              <a:rPr lang="en-GB" altLang="en-US" smtClean="0"/>
              <a:t>Jungle Book </a:t>
            </a:r>
          </a:p>
          <a:p>
            <a:pPr eaLnBrk="1" hangingPunct="1"/>
            <a:r>
              <a:rPr lang="en-GB" altLang="en-US" smtClean="0"/>
              <a:t>Describe the scene using adjectives, verbs and adverbs.</a:t>
            </a:r>
          </a:p>
          <a:p>
            <a:pPr eaLnBrk="1" hangingPunct="1"/>
            <a:r>
              <a:rPr lang="en-GB" altLang="en-US" smtClean="0"/>
              <a:t>Describe the scene using similes, metaphors/personification, e.g. think about the branches off the trees – what do they look like?</a:t>
            </a:r>
          </a:p>
          <a:p>
            <a:pPr eaLnBrk="1" hangingPunct="1"/>
            <a:r>
              <a:rPr lang="en-GB" altLang="en-US" smtClean="0"/>
              <a:t>Draw a creature that may be in the swamp. Describe it.</a:t>
            </a:r>
          </a:p>
          <a:p>
            <a:pPr eaLnBrk="1" hangingPunct="1"/>
            <a:r>
              <a:rPr lang="en-GB" altLang="en-US" smtClean="0"/>
              <a:t>How does the image make you feel? Talk with a partner. How does the director achieve this?</a:t>
            </a:r>
          </a:p>
          <a:p>
            <a:pPr eaLnBrk="1" hangingPunct="1"/>
            <a:r>
              <a:rPr lang="en-GB" altLang="en-US" smtClean="0"/>
              <a:t>Use OSIE.</a:t>
            </a:r>
          </a:p>
          <a:p>
            <a:pPr eaLnBrk="1" hangingPunct="1"/>
            <a:r>
              <a:rPr lang="en-GB" altLang="en-US" smtClean="0"/>
              <a:t>The vultures are sitting on a branch and looking at their surroundings. Collect synonyms for sit and look.</a:t>
            </a:r>
          </a:p>
          <a:p>
            <a:pPr eaLnBrk="1" hangingPunct="1"/>
            <a:endParaRPr lang="en-GB" altLang="en-US" smtClean="0"/>
          </a:p>
        </p:txBody>
      </p:sp>
    </p:spTree>
    <p:extLst>
      <p:ext uri="{BB962C8B-B14F-4D97-AF65-F5344CB8AC3E}">
        <p14:creationId xmlns:p14="http://schemas.microsoft.com/office/powerpoint/2010/main" val="6210855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9DAEA68-86DF-4222-964F-4F52EB1D5B66}" type="slidenum">
              <a:rPr lang="en-GB" altLang="en-US" sz="1200"/>
              <a:pPr/>
              <a:t>21</a:t>
            </a:fld>
            <a:endParaRPr lang="en-GB" altLang="en-US" sz="1200"/>
          </a:p>
        </p:txBody>
      </p:sp>
      <p:sp>
        <p:nvSpPr>
          <p:cNvPr id="35843" name="Rectangle 2"/>
          <p:cNvSpPr>
            <a:spLocks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r>
              <a:rPr lang="en-GB" altLang="en-US" smtClean="0"/>
              <a:t>Jungle Book </a:t>
            </a:r>
          </a:p>
          <a:p>
            <a:pPr eaLnBrk="1" hangingPunct="1"/>
            <a:r>
              <a:rPr lang="en-GB" altLang="en-US" smtClean="0"/>
              <a:t>Describe the tiger’s teeth using similes/metaphors/personification.</a:t>
            </a:r>
          </a:p>
          <a:p>
            <a:pPr eaLnBrk="1" hangingPunct="1"/>
            <a:r>
              <a:rPr lang="en-GB" altLang="en-US" smtClean="0"/>
              <a:t>Describe the tiger’s teeth using adjectives.</a:t>
            </a:r>
          </a:p>
          <a:p>
            <a:pPr eaLnBrk="1" hangingPunct="1"/>
            <a:r>
              <a:rPr lang="en-GB" altLang="en-US" smtClean="0"/>
              <a:t>How is the tiger feeling? Use thought bubbles.</a:t>
            </a:r>
          </a:p>
          <a:p>
            <a:pPr eaLnBrk="1" hangingPunct="1"/>
            <a:r>
              <a:rPr lang="en-GB" altLang="en-US" smtClean="0"/>
              <a:t>Who or what is the tiger looking at? Draw and describe.</a:t>
            </a:r>
          </a:p>
          <a:p>
            <a:pPr eaLnBrk="1" hangingPunct="1"/>
            <a:r>
              <a:rPr lang="en-GB" altLang="en-US" smtClean="0"/>
              <a:t>Collect synonyms for angry, sharp and white.</a:t>
            </a:r>
          </a:p>
          <a:p>
            <a:pPr eaLnBrk="1" hangingPunct="1"/>
            <a:r>
              <a:rPr lang="en-GB" altLang="en-US" smtClean="0"/>
              <a:t>Have you ever felt angry? Draw or write about it. </a:t>
            </a:r>
          </a:p>
          <a:p>
            <a:pPr eaLnBrk="1" hangingPunct="1"/>
            <a:endParaRPr lang="en-GB" altLang="en-US" smtClean="0"/>
          </a:p>
          <a:p>
            <a:pPr eaLnBrk="1" hangingPunct="1"/>
            <a:endParaRPr lang="en-GB" altLang="en-US" smtClean="0"/>
          </a:p>
        </p:txBody>
      </p:sp>
    </p:spTree>
    <p:extLst>
      <p:ext uri="{BB962C8B-B14F-4D97-AF65-F5344CB8AC3E}">
        <p14:creationId xmlns:p14="http://schemas.microsoft.com/office/powerpoint/2010/main" val="1425981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3F22FA5-8D3A-4292-846A-27CFD97839FD}" type="slidenum">
              <a:rPr lang="en-GB" altLang="en-US" sz="1200"/>
              <a:pPr/>
              <a:t>7</a:t>
            </a:fld>
            <a:endParaRPr lang="en-GB" altLang="en-US" sz="1200"/>
          </a:p>
        </p:txBody>
      </p:sp>
      <p:sp>
        <p:nvSpPr>
          <p:cNvPr id="9219" name="Rectangle 2"/>
          <p:cNvSpPr>
            <a:spLocks noChangeArrowheads="1" noTextEdit="1"/>
          </p:cNvSpPr>
          <p:nvPr>
            <p:ph type="sldImg"/>
          </p:nvPr>
        </p:nvSpPr>
        <p:spPr>
          <a:xfrm>
            <a:off x="1103313" y="652463"/>
            <a:ext cx="4633912" cy="3475037"/>
          </a:xfrm>
          <a:ln/>
        </p:spPr>
      </p:sp>
      <p:sp>
        <p:nvSpPr>
          <p:cNvPr id="9220" name="Rectangle 3"/>
          <p:cNvSpPr>
            <a:spLocks noGrp="1" noChangeArrowheads="1"/>
          </p:cNvSpPr>
          <p:nvPr>
            <p:ph type="body" idx="1"/>
          </p:nvPr>
        </p:nvSpPr>
        <p:spPr>
          <a:xfrm>
            <a:off x="909638" y="4344988"/>
            <a:ext cx="5008562" cy="4125912"/>
          </a:xfrm>
          <a:noFill/>
        </p:spPr>
        <p:txBody>
          <a:bodyPr/>
          <a:lstStyle/>
          <a:p>
            <a:pPr eaLnBrk="1" hangingPunct="1"/>
            <a:r>
              <a:rPr lang="en-GB" altLang="en-US" smtClean="0"/>
              <a:t>Remember Strand 5 stops in Y3.</a:t>
            </a:r>
          </a:p>
          <a:p>
            <a:pPr eaLnBrk="1" hangingPunct="1"/>
            <a:r>
              <a:rPr lang="en-GB" altLang="en-US" i="1" smtClean="0"/>
              <a:t>Strand 5: Word recognition : decoding (reading) and encoding (spelling) is the exception in that it only covers objectives from Foundation Stage to the end of Key Stage 1 since the expectation is that, for the majority of children, these learning objectives will have been covered by the end of Year 2.</a:t>
            </a:r>
            <a:r>
              <a:rPr lang="en-GB" altLang="en-US" smtClean="0"/>
              <a:t> </a:t>
            </a:r>
          </a:p>
          <a:p>
            <a:pPr eaLnBrk="1" hangingPunct="1"/>
            <a:r>
              <a:rPr lang="en-GB" altLang="en-US" smtClean="0"/>
              <a:t>Strand 6 runs throughout.</a:t>
            </a:r>
          </a:p>
          <a:p>
            <a:pPr eaLnBrk="1" hangingPunct="1"/>
            <a:r>
              <a:rPr lang="en-GB" altLang="en-US" sz="1000" b="1" smtClean="0"/>
              <a:t>The objectives for each of these aspects are grouped under 2 main headings:</a:t>
            </a:r>
          </a:p>
          <a:p>
            <a:pPr eaLnBrk="1" hangingPunct="1"/>
            <a:r>
              <a:rPr lang="en-GB" altLang="en-US" sz="1100" smtClean="0"/>
              <a:t>Speak and listen for a wide range of purposes in different contexts</a:t>
            </a:r>
          </a:p>
          <a:p>
            <a:pPr eaLnBrk="1" hangingPunct="1"/>
            <a:r>
              <a:rPr lang="en-GB" altLang="en-US" sz="1100" smtClean="0"/>
              <a:t>Read and write for a range of purposes on paper and on screen</a:t>
            </a:r>
          </a:p>
          <a:p>
            <a:pPr eaLnBrk="1" hangingPunct="1">
              <a:spcBef>
                <a:spcPct val="0"/>
              </a:spcBef>
            </a:pPr>
            <a:r>
              <a:rPr lang="en-GB" altLang="en-US" sz="2400" b="1" smtClean="0"/>
              <a:t>Most children learn to:</a:t>
            </a:r>
            <a:endParaRPr lang="en-GB" altLang="en-US" sz="2400" smtClean="0"/>
          </a:p>
          <a:p>
            <a:pPr lvl="1">
              <a:spcBef>
                <a:spcPct val="0"/>
              </a:spcBef>
              <a:buFontTx/>
              <a:buChar char="•"/>
            </a:pPr>
            <a:r>
              <a:rPr lang="en-GB" altLang="en-US" sz="2400" smtClean="0"/>
              <a:t> retrieve, select and describe information, events or ideas </a:t>
            </a:r>
          </a:p>
          <a:p>
            <a:pPr lvl="1">
              <a:spcBef>
                <a:spcPct val="0"/>
              </a:spcBef>
              <a:buFontTx/>
              <a:buChar char="•"/>
            </a:pPr>
            <a:r>
              <a:rPr lang="en-GB" altLang="en-US" sz="2400" smtClean="0"/>
              <a:t> deduce, infer and interpret information, events or ideas </a:t>
            </a:r>
          </a:p>
          <a:p>
            <a:pPr lvl="1">
              <a:spcBef>
                <a:spcPct val="0"/>
              </a:spcBef>
              <a:buFontTx/>
              <a:buChar char="•"/>
            </a:pPr>
            <a:r>
              <a:rPr lang="en-GB" altLang="en-US" sz="2400" smtClean="0"/>
              <a:t> use syntax, context, word structures and origins to develop their understanding of word meanings </a:t>
            </a:r>
          </a:p>
          <a:p>
            <a:pPr lvl="1">
              <a:spcBef>
                <a:spcPct val="0"/>
              </a:spcBef>
              <a:buFontTx/>
              <a:buChar char="•"/>
            </a:pPr>
            <a:r>
              <a:rPr lang="en-GB" altLang="en-US" sz="2400" smtClean="0"/>
              <a:t> identify and comment on the structure and organisation of texts </a:t>
            </a:r>
          </a:p>
          <a:p>
            <a:pPr lvl="1">
              <a:spcBef>
                <a:spcPct val="0"/>
              </a:spcBef>
              <a:buFontTx/>
              <a:buChar char="•"/>
            </a:pPr>
            <a:r>
              <a:rPr lang="en-GB" altLang="en-US" sz="2400" smtClean="0"/>
              <a:t> explain and comment on writers' use of language, including vocabulary, grammatical and literary features.</a:t>
            </a:r>
          </a:p>
        </p:txBody>
      </p:sp>
    </p:spTree>
    <p:extLst>
      <p:ext uri="{BB962C8B-B14F-4D97-AF65-F5344CB8AC3E}">
        <p14:creationId xmlns:p14="http://schemas.microsoft.com/office/powerpoint/2010/main" val="1376298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87BD0F2-AD14-4411-9332-516C72734194}" type="slidenum">
              <a:rPr lang="en-GB" altLang="en-US" sz="1200"/>
              <a:pPr/>
              <a:t>8</a:t>
            </a:fld>
            <a:endParaRPr lang="en-GB" altLang="en-US" sz="1200"/>
          </a:p>
        </p:txBody>
      </p:sp>
      <p:sp>
        <p:nvSpPr>
          <p:cNvPr id="11267" name="Rectangle 2"/>
          <p:cNvSpPr>
            <a:spLocks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r>
              <a:rPr lang="en-GB" altLang="en-US" smtClean="0"/>
              <a:t>Watch Lucky  Dip and do Zone of R. activity  - explain how this is a good activity to develop language</a:t>
            </a:r>
          </a:p>
        </p:txBody>
      </p:sp>
    </p:spTree>
    <p:extLst>
      <p:ext uri="{BB962C8B-B14F-4D97-AF65-F5344CB8AC3E}">
        <p14:creationId xmlns:p14="http://schemas.microsoft.com/office/powerpoint/2010/main" val="22735530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BB526B1-27E1-4E84-BFA1-A7201E747F41}" type="slidenum">
              <a:rPr lang="en-GB" altLang="en-US" sz="1200"/>
              <a:pPr/>
              <a:t>11</a:t>
            </a:fld>
            <a:endParaRPr lang="en-GB" altLang="en-US" sz="1200"/>
          </a:p>
        </p:txBody>
      </p:sp>
      <p:sp>
        <p:nvSpPr>
          <p:cNvPr id="15363" name="Rectangle 2"/>
          <p:cNvSpPr>
            <a:spLocks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r>
              <a:rPr lang="en-GB" altLang="en-US" smtClean="0"/>
              <a:t>Edward Scissorhands</a:t>
            </a:r>
          </a:p>
          <a:p>
            <a:pPr eaLnBrk="1" hangingPunct="1"/>
            <a:r>
              <a:rPr lang="en-GB" altLang="en-US" smtClean="0"/>
              <a:t>What do you think this building is? Talk with a partner.</a:t>
            </a:r>
          </a:p>
          <a:p>
            <a:pPr eaLnBrk="1" hangingPunct="1"/>
            <a:r>
              <a:rPr lang="en-GB" altLang="en-US" smtClean="0"/>
              <a:t>Describe the garden/building using similes/ metaphors/ personification and/or adjectives.</a:t>
            </a:r>
          </a:p>
          <a:p>
            <a:pPr eaLnBrk="1" hangingPunct="1"/>
            <a:r>
              <a:rPr lang="en-GB" altLang="en-US" smtClean="0"/>
              <a:t>Who do you think lives there? Draw then describe the character.</a:t>
            </a:r>
          </a:p>
          <a:p>
            <a:pPr eaLnBrk="1" hangingPunct="1"/>
            <a:r>
              <a:rPr lang="en-GB" altLang="en-US" smtClean="0"/>
              <a:t>Why is there a giant hand in the shot? Will it be important to the story?</a:t>
            </a:r>
          </a:p>
          <a:p>
            <a:pPr eaLnBrk="1" hangingPunct="1"/>
            <a:r>
              <a:rPr lang="en-GB" altLang="en-US" smtClean="0"/>
              <a:t>Describe the first room you enter if you walked through the door.</a:t>
            </a:r>
          </a:p>
          <a:p>
            <a:pPr eaLnBrk="1" hangingPunct="1"/>
            <a:r>
              <a:rPr lang="en-GB" altLang="en-US" smtClean="0"/>
              <a:t>Use your senses – what can you smell? What can you hear? What can you feel? What can you touch?</a:t>
            </a:r>
          </a:p>
          <a:p>
            <a:pPr eaLnBrk="1" hangingPunct="1"/>
            <a:r>
              <a:rPr lang="en-GB" altLang="en-US" smtClean="0"/>
              <a:t>Use OSIE.</a:t>
            </a:r>
          </a:p>
        </p:txBody>
      </p:sp>
    </p:spTree>
    <p:extLst>
      <p:ext uri="{BB962C8B-B14F-4D97-AF65-F5344CB8AC3E}">
        <p14:creationId xmlns:p14="http://schemas.microsoft.com/office/powerpoint/2010/main" val="2855900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FCF8049-64C1-4B9B-9D8D-3985B118ED1D}" type="slidenum">
              <a:rPr lang="en-GB" altLang="en-US" sz="1200"/>
              <a:pPr/>
              <a:t>12</a:t>
            </a:fld>
            <a:endParaRPr lang="en-GB" altLang="en-US" sz="1200"/>
          </a:p>
        </p:txBody>
      </p:sp>
      <p:sp>
        <p:nvSpPr>
          <p:cNvPr id="17411" name="Rectangle 2"/>
          <p:cNvSpPr>
            <a:spLocks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spcBef>
                <a:spcPct val="0"/>
              </a:spcBef>
            </a:pPr>
            <a:r>
              <a:rPr lang="en-GB" altLang="en-US" smtClean="0"/>
              <a:t>Edward Scissorhands </a:t>
            </a:r>
          </a:p>
          <a:p>
            <a:pPr>
              <a:spcBef>
                <a:spcPct val="0"/>
              </a:spcBef>
            </a:pPr>
            <a:r>
              <a:rPr lang="en-GB" altLang="en-US" smtClean="0"/>
              <a:t>Describe the room using similes/ metaphors/ personification and/or adjectives.</a:t>
            </a:r>
          </a:p>
          <a:p>
            <a:pPr eaLnBrk="1" hangingPunct="1"/>
            <a:r>
              <a:rPr lang="en-GB" altLang="en-US" smtClean="0"/>
              <a:t>Describe how the lady is feeling? What is she thinking?</a:t>
            </a:r>
          </a:p>
          <a:p>
            <a:pPr eaLnBrk="1" hangingPunct="1"/>
            <a:r>
              <a:rPr lang="en-GB" altLang="en-US" smtClean="0"/>
              <a:t>Who do you think lives in the house? Draw a picture and describe the character.</a:t>
            </a:r>
          </a:p>
          <a:p>
            <a:pPr eaLnBrk="1" hangingPunct="1"/>
            <a:r>
              <a:rPr lang="en-GB" altLang="en-US" smtClean="0"/>
              <a:t>Where do the steps lead? Draw the room. Describe it.</a:t>
            </a:r>
          </a:p>
          <a:p>
            <a:pPr eaLnBrk="1" hangingPunct="1"/>
            <a:r>
              <a:rPr lang="en-GB" altLang="en-US" smtClean="0"/>
              <a:t>Collect synonyms for dark, e.g. bleak, gloomy.</a:t>
            </a:r>
          </a:p>
          <a:p>
            <a:pPr eaLnBrk="1" hangingPunct="1"/>
            <a:r>
              <a:rPr lang="en-GB" altLang="en-US" smtClean="0"/>
              <a:t>Is it cold in the hall? Collect synonyms for cold.</a:t>
            </a:r>
          </a:p>
          <a:p>
            <a:pPr eaLnBrk="1" hangingPunct="1"/>
            <a:r>
              <a:rPr lang="en-GB" altLang="en-US" smtClean="0"/>
              <a:t>How would you feel walking into the hall? Describe your feelings.</a:t>
            </a:r>
          </a:p>
          <a:p>
            <a:pPr eaLnBrk="1" hangingPunct="1"/>
            <a:r>
              <a:rPr lang="en-GB" altLang="en-US" smtClean="0"/>
              <a:t>Use OSIE.</a:t>
            </a:r>
          </a:p>
          <a:p>
            <a:pPr eaLnBrk="1" hangingPunct="1"/>
            <a:endParaRPr lang="en-GB" altLang="en-US" smtClean="0"/>
          </a:p>
        </p:txBody>
      </p:sp>
    </p:spTree>
    <p:extLst>
      <p:ext uri="{BB962C8B-B14F-4D97-AF65-F5344CB8AC3E}">
        <p14:creationId xmlns:p14="http://schemas.microsoft.com/office/powerpoint/2010/main" val="22952983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D973D1A-9EF1-4370-AA1B-E8AD6D1DDEA5}" type="slidenum">
              <a:rPr lang="en-GB" altLang="en-US" sz="1200"/>
              <a:pPr/>
              <a:t>13</a:t>
            </a:fld>
            <a:endParaRPr lang="en-GB" altLang="en-US" sz="1200"/>
          </a:p>
        </p:txBody>
      </p:sp>
      <p:sp>
        <p:nvSpPr>
          <p:cNvPr id="19459" name="Rectangle 2"/>
          <p:cNvSpPr>
            <a:spLocks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r>
              <a:rPr lang="en-GB" altLang="en-US" smtClean="0"/>
              <a:t>Edward Scissorhands </a:t>
            </a:r>
          </a:p>
          <a:p>
            <a:pPr eaLnBrk="1" hangingPunct="1"/>
            <a:r>
              <a:rPr lang="en-GB" altLang="en-US" smtClean="0"/>
              <a:t>Write sentences to describe the character’s hands. Use similes and metaphors. </a:t>
            </a:r>
          </a:p>
          <a:p>
            <a:pPr eaLnBrk="1" hangingPunct="1"/>
            <a:r>
              <a:rPr lang="en-GB" altLang="en-US" smtClean="0"/>
              <a:t>Write a sentence to describe the sound of the footsteps. Order the words of the sentence differently but keep the same meaning.</a:t>
            </a:r>
          </a:p>
          <a:p>
            <a:pPr eaLnBrk="1" hangingPunct="1"/>
            <a:r>
              <a:rPr lang="en-GB" altLang="en-US" smtClean="0"/>
              <a:t>How do you think the character is feeling?</a:t>
            </a:r>
          </a:p>
          <a:p>
            <a:pPr eaLnBrk="1" hangingPunct="1"/>
            <a:r>
              <a:rPr lang="en-GB" altLang="en-US" smtClean="0"/>
              <a:t>How does the character make you feel?</a:t>
            </a:r>
          </a:p>
        </p:txBody>
      </p:sp>
    </p:spTree>
    <p:extLst>
      <p:ext uri="{BB962C8B-B14F-4D97-AF65-F5344CB8AC3E}">
        <p14:creationId xmlns:p14="http://schemas.microsoft.com/office/powerpoint/2010/main" val="3629072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6D63422-1238-4B6E-BA0A-65C6BB57E557}" type="slidenum">
              <a:rPr lang="en-GB" altLang="en-US" sz="1200"/>
              <a:pPr/>
              <a:t>14</a:t>
            </a:fld>
            <a:endParaRPr lang="en-GB" altLang="en-US" sz="1200"/>
          </a:p>
        </p:txBody>
      </p:sp>
      <p:sp>
        <p:nvSpPr>
          <p:cNvPr id="21507" name="Rectangle 2"/>
          <p:cNvSpPr>
            <a:spLocks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r>
              <a:rPr lang="en-GB" altLang="en-US" smtClean="0"/>
              <a:t>Jungle Book</a:t>
            </a:r>
          </a:p>
          <a:p>
            <a:pPr eaLnBrk="1" hangingPunct="1"/>
            <a:r>
              <a:rPr lang="en-GB" altLang="en-US" smtClean="0"/>
              <a:t>What do you think is in the basket?</a:t>
            </a:r>
          </a:p>
          <a:p>
            <a:pPr eaLnBrk="1" hangingPunct="1"/>
            <a:r>
              <a:rPr lang="en-GB" altLang="en-US" smtClean="0"/>
              <a:t>What are the wolf cubs thinking? Put your ideas in thought bubbles.</a:t>
            </a:r>
          </a:p>
          <a:p>
            <a:pPr eaLnBrk="1" hangingPunct="1"/>
            <a:r>
              <a:rPr lang="en-GB" altLang="en-US" smtClean="0"/>
              <a:t>Describe the scene. Include the environment, the basket and the wolf cubs.</a:t>
            </a:r>
          </a:p>
          <a:p>
            <a:pPr eaLnBrk="1" hangingPunct="1"/>
            <a:r>
              <a:rPr lang="en-GB" altLang="en-US" smtClean="0"/>
              <a:t>Staring at the basket,…(finish the sentence)</a:t>
            </a:r>
          </a:p>
          <a:p>
            <a:pPr eaLnBrk="1" hangingPunct="1"/>
            <a:r>
              <a:rPr lang="en-GB" altLang="en-US" smtClean="0"/>
              <a:t>Nestled between the rocks,…(finish the sentence)</a:t>
            </a:r>
          </a:p>
          <a:p>
            <a:pPr eaLnBrk="1" hangingPunct="1"/>
            <a:r>
              <a:rPr lang="en-GB" altLang="en-US" smtClean="0"/>
              <a:t>Do you know any other stories which include wolves? Talk about them with a partner.</a:t>
            </a:r>
          </a:p>
          <a:p>
            <a:pPr eaLnBrk="1" hangingPunct="1"/>
            <a:endParaRPr lang="en-GB" altLang="en-US" smtClean="0"/>
          </a:p>
        </p:txBody>
      </p:sp>
    </p:spTree>
    <p:extLst>
      <p:ext uri="{BB962C8B-B14F-4D97-AF65-F5344CB8AC3E}">
        <p14:creationId xmlns:p14="http://schemas.microsoft.com/office/powerpoint/2010/main" val="702620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5BCEDAA-8EB7-42CE-8846-AC093E6F20E4}" type="slidenum">
              <a:rPr lang="en-GB" altLang="en-US" sz="1200"/>
              <a:pPr/>
              <a:t>15</a:t>
            </a:fld>
            <a:endParaRPr lang="en-GB" altLang="en-US" sz="1200"/>
          </a:p>
        </p:txBody>
      </p:sp>
      <p:sp>
        <p:nvSpPr>
          <p:cNvPr id="23555" name="Rectangle 2"/>
          <p:cNvSpPr>
            <a:spLocks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r>
              <a:rPr lang="en-GB" altLang="en-US" smtClean="0"/>
              <a:t>Jungle Book </a:t>
            </a:r>
          </a:p>
          <a:p>
            <a:pPr eaLnBrk="1" hangingPunct="1"/>
            <a:r>
              <a:rPr lang="en-GB" altLang="en-US" smtClean="0"/>
              <a:t>Describe the scene using similes/ metaphors/ personification and/or adjectives.Think about the time of day, temperature and your senses.</a:t>
            </a:r>
          </a:p>
          <a:p>
            <a:pPr eaLnBrk="1" hangingPunct="1"/>
            <a:r>
              <a:rPr lang="en-GB" altLang="en-US" smtClean="0"/>
              <a:t>What do you think the wolves are talking about? Talk with a partner.</a:t>
            </a:r>
          </a:p>
          <a:p>
            <a:pPr eaLnBrk="1" hangingPunct="1"/>
            <a:r>
              <a:rPr lang="en-GB" altLang="en-US" smtClean="0"/>
              <a:t>Why do you think one wolf is sat on his own? Write sentences to describe your ideas.</a:t>
            </a:r>
          </a:p>
          <a:p>
            <a:pPr eaLnBrk="1" hangingPunct="1"/>
            <a:r>
              <a:rPr lang="en-GB" altLang="en-US" smtClean="0"/>
              <a:t>Write a sentence to show how one wolf appears to be leading the conversation. How will you show this in words?</a:t>
            </a:r>
          </a:p>
          <a:p>
            <a:pPr eaLnBrk="1" hangingPunct="1"/>
            <a:r>
              <a:rPr lang="en-GB" altLang="en-US" smtClean="0"/>
              <a:t>Use OSIE.</a:t>
            </a:r>
          </a:p>
          <a:p>
            <a:pPr eaLnBrk="1" hangingPunct="1"/>
            <a:endParaRPr lang="en-GB" altLang="en-US" smtClean="0"/>
          </a:p>
        </p:txBody>
      </p:sp>
    </p:spTree>
    <p:extLst>
      <p:ext uri="{BB962C8B-B14F-4D97-AF65-F5344CB8AC3E}">
        <p14:creationId xmlns:p14="http://schemas.microsoft.com/office/powerpoint/2010/main" val="32129385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821DE3B-4B23-4906-AAFB-46C9FC6DC920}" type="slidenum">
              <a:rPr lang="en-GB" altLang="en-US" sz="1200"/>
              <a:pPr/>
              <a:t>16</a:t>
            </a:fld>
            <a:endParaRPr lang="en-GB" altLang="en-US" sz="1200"/>
          </a:p>
        </p:txBody>
      </p:sp>
      <p:sp>
        <p:nvSpPr>
          <p:cNvPr id="25603" name="Rectangle 2"/>
          <p:cNvSpPr>
            <a:spLocks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r>
              <a:rPr lang="en-GB" altLang="en-US" smtClean="0"/>
              <a:t>Jungle Book </a:t>
            </a:r>
          </a:p>
          <a:p>
            <a:pPr eaLnBrk="1" hangingPunct="1"/>
            <a:r>
              <a:rPr lang="en-GB" altLang="en-US" smtClean="0"/>
              <a:t>Describe the scene using similes/ metaphors/ personification and/or adjectives.Think about the time of day, temperature and your senses.</a:t>
            </a:r>
          </a:p>
          <a:p>
            <a:pPr eaLnBrk="1" hangingPunct="1"/>
            <a:r>
              <a:rPr lang="en-GB" altLang="en-US" smtClean="0"/>
              <a:t>Using a thesaurus, collect synonyms for dark/sleep/blue.</a:t>
            </a:r>
          </a:p>
          <a:p>
            <a:pPr eaLnBrk="1" hangingPunct="1"/>
            <a:r>
              <a:rPr lang="en-GB" altLang="en-US" smtClean="0"/>
              <a:t>Make a list of all the sounds you could here.</a:t>
            </a:r>
          </a:p>
          <a:p>
            <a:pPr eaLnBrk="1" hangingPunct="1"/>
            <a:r>
              <a:rPr lang="en-GB" altLang="en-US" smtClean="0"/>
              <a:t>Use OSIE.</a:t>
            </a:r>
          </a:p>
          <a:p>
            <a:pPr eaLnBrk="1" hangingPunct="1"/>
            <a:endParaRPr lang="en-GB" altLang="en-US" smtClean="0"/>
          </a:p>
          <a:p>
            <a:pPr eaLnBrk="1" hangingPunct="1"/>
            <a:endParaRPr lang="en-GB" altLang="en-US" smtClean="0"/>
          </a:p>
        </p:txBody>
      </p:sp>
    </p:spTree>
    <p:extLst>
      <p:ext uri="{BB962C8B-B14F-4D97-AF65-F5344CB8AC3E}">
        <p14:creationId xmlns:p14="http://schemas.microsoft.com/office/powerpoint/2010/main" val="3138283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DD929FF-EC4C-4B40-ABB8-7D147E2B0E66}" type="datetimeFigureOut">
              <a:rPr lang="en-GB" smtClean="0"/>
              <a:t>21/01/2021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5EE6F6-B427-437D-9724-2F50E1CE6233}" type="slidenum">
              <a:rPr lang="en-GB" smtClean="0"/>
              <a:t>‹#›</a:t>
            </a:fld>
            <a:endParaRPr lang="en-GB"/>
          </a:p>
        </p:txBody>
      </p:sp>
    </p:spTree>
    <p:extLst>
      <p:ext uri="{BB962C8B-B14F-4D97-AF65-F5344CB8AC3E}">
        <p14:creationId xmlns:p14="http://schemas.microsoft.com/office/powerpoint/2010/main" val="926735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DD929FF-EC4C-4B40-ABB8-7D147E2B0E66}" type="datetimeFigureOut">
              <a:rPr lang="en-GB" smtClean="0"/>
              <a:t>21/01/2021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5EE6F6-B427-437D-9724-2F50E1CE6233}" type="slidenum">
              <a:rPr lang="en-GB" smtClean="0"/>
              <a:t>‹#›</a:t>
            </a:fld>
            <a:endParaRPr lang="en-GB"/>
          </a:p>
        </p:txBody>
      </p:sp>
    </p:spTree>
    <p:extLst>
      <p:ext uri="{BB962C8B-B14F-4D97-AF65-F5344CB8AC3E}">
        <p14:creationId xmlns:p14="http://schemas.microsoft.com/office/powerpoint/2010/main" val="807867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DD929FF-EC4C-4B40-ABB8-7D147E2B0E66}" type="datetimeFigureOut">
              <a:rPr lang="en-GB" smtClean="0"/>
              <a:t>21/01/2021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5EE6F6-B427-437D-9724-2F50E1CE6233}" type="slidenum">
              <a:rPr lang="en-GB" smtClean="0"/>
              <a:t>‹#›</a:t>
            </a:fld>
            <a:endParaRPr lang="en-GB"/>
          </a:p>
        </p:txBody>
      </p:sp>
    </p:spTree>
    <p:extLst>
      <p:ext uri="{BB962C8B-B14F-4D97-AF65-F5344CB8AC3E}">
        <p14:creationId xmlns:p14="http://schemas.microsoft.com/office/powerpoint/2010/main" val="4042999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914400" y="1981200"/>
            <a:ext cx="103632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9E4F127B-9CFE-4BF6-B12A-903ADF8E8EA1}" type="slidenum">
              <a:rPr lang="en-GB" altLang="en-US"/>
              <a:pPr>
                <a:defRPr/>
              </a:pPr>
              <a:t>‹#›</a:t>
            </a:fld>
            <a:endParaRPr lang="en-GB" altLang="en-US"/>
          </a:p>
        </p:txBody>
      </p:sp>
    </p:spTree>
    <p:extLst>
      <p:ext uri="{BB962C8B-B14F-4D97-AF65-F5344CB8AC3E}">
        <p14:creationId xmlns:p14="http://schemas.microsoft.com/office/powerpoint/2010/main" val="3796451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DD929FF-EC4C-4B40-ABB8-7D147E2B0E66}" type="datetimeFigureOut">
              <a:rPr lang="en-GB" smtClean="0"/>
              <a:t>21/01/2021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5EE6F6-B427-437D-9724-2F50E1CE6233}" type="slidenum">
              <a:rPr lang="en-GB" smtClean="0"/>
              <a:t>‹#›</a:t>
            </a:fld>
            <a:endParaRPr lang="en-GB"/>
          </a:p>
        </p:txBody>
      </p:sp>
    </p:spTree>
    <p:extLst>
      <p:ext uri="{BB962C8B-B14F-4D97-AF65-F5344CB8AC3E}">
        <p14:creationId xmlns:p14="http://schemas.microsoft.com/office/powerpoint/2010/main" val="2181825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DD929FF-EC4C-4B40-ABB8-7D147E2B0E66}" type="datetimeFigureOut">
              <a:rPr lang="en-GB" smtClean="0"/>
              <a:t>21/01/2021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5EE6F6-B427-437D-9724-2F50E1CE6233}" type="slidenum">
              <a:rPr lang="en-GB" smtClean="0"/>
              <a:t>‹#›</a:t>
            </a:fld>
            <a:endParaRPr lang="en-GB"/>
          </a:p>
        </p:txBody>
      </p:sp>
    </p:spTree>
    <p:extLst>
      <p:ext uri="{BB962C8B-B14F-4D97-AF65-F5344CB8AC3E}">
        <p14:creationId xmlns:p14="http://schemas.microsoft.com/office/powerpoint/2010/main" val="1083576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DD929FF-EC4C-4B40-ABB8-7D147E2B0E66}" type="datetimeFigureOut">
              <a:rPr lang="en-GB" smtClean="0"/>
              <a:t>21/01/2021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5EE6F6-B427-437D-9724-2F50E1CE6233}" type="slidenum">
              <a:rPr lang="en-GB" smtClean="0"/>
              <a:t>‹#›</a:t>
            </a:fld>
            <a:endParaRPr lang="en-GB"/>
          </a:p>
        </p:txBody>
      </p:sp>
    </p:spTree>
    <p:extLst>
      <p:ext uri="{BB962C8B-B14F-4D97-AF65-F5344CB8AC3E}">
        <p14:creationId xmlns:p14="http://schemas.microsoft.com/office/powerpoint/2010/main" val="1477220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DD929FF-EC4C-4B40-ABB8-7D147E2B0E66}" type="datetimeFigureOut">
              <a:rPr lang="en-GB" smtClean="0"/>
              <a:t>21/01/2021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45EE6F6-B427-437D-9724-2F50E1CE6233}" type="slidenum">
              <a:rPr lang="en-GB" smtClean="0"/>
              <a:t>‹#›</a:t>
            </a:fld>
            <a:endParaRPr lang="en-GB"/>
          </a:p>
        </p:txBody>
      </p:sp>
    </p:spTree>
    <p:extLst>
      <p:ext uri="{BB962C8B-B14F-4D97-AF65-F5344CB8AC3E}">
        <p14:creationId xmlns:p14="http://schemas.microsoft.com/office/powerpoint/2010/main" val="167792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DD929FF-EC4C-4B40-ABB8-7D147E2B0E66}" type="datetimeFigureOut">
              <a:rPr lang="en-GB" smtClean="0"/>
              <a:t>21/01/2021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45EE6F6-B427-437D-9724-2F50E1CE6233}" type="slidenum">
              <a:rPr lang="en-GB" smtClean="0"/>
              <a:t>‹#›</a:t>
            </a:fld>
            <a:endParaRPr lang="en-GB"/>
          </a:p>
        </p:txBody>
      </p:sp>
    </p:spTree>
    <p:extLst>
      <p:ext uri="{BB962C8B-B14F-4D97-AF65-F5344CB8AC3E}">
        <p14:creationId xmlns:p14="http://schemas.microsoft.com/office/powerpoint/2010/main" val="3573236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D929FF-EC4C-4B40-ABB8-7D147E2B0E66}" type="datetimeFigureOut">
              <a:rPr lang="en-GB" smtClean="0"/>
              <a:t>21/01/2021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45EE6F6-B427-437D-9724-2F50E1CE6233}" type="slidenum">
              <a:rPr lang="en-GB" smtClean="0"/>
              <a:t>‹#›</a:t>
            </a:fld>
            <a:endParaRPr lang="en-GB"/>
          </a:p>
        </p:txBody>
      </p:sp>
    </p:spTree>
    <p:extLst>
      <p:ext uri="{BB962C8B-B14F-4D97-AF65-F5344CB8AC3E}">
        <p14:creationId xmlns:p14="http://schemas.microsoft.com/office/powerpoint/2010/main" val="679080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DD929FF-EC4C-4B40-ABB8-7D147E2B0E66}" type="datetimeFigureOut">
              <a:rPr lang="en-GB" smtClean="0"/>
              <a:t>21/01/2021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5EE6F6-B427-437D-9724-2F50E1CE6233}" type="slidenum">
              <a:rPr lang="en-GB" smtClean="0"/>
              <a:t>‹#›</a:t>
            </a:fld>
            <a:endParaRPr lang="en-GB"/>
          </a:p>
        </p:txBody>
      </p:sp>
    </p:spTree>
    <p:extLst>
      <p:ext uri="{BB962C8B-B14F-4D97-AF65-F5344CB8AC3E}">
        <p14:creationId xmlns:p14="http://schemas.microsoft.com/office/powerpoint/2010/main" val="4002996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DD929FF-EC4C-4B40-ABB8-7D147E2B0E66}" type="datetimeFigureOut">
              <a:rPr lang="en-GB" smtClean="0"/>
              <a:t>21/01/2021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5EE6F6-B427-437D-9724-2F50E1CE6233}" type="slidenum">
              <a:rPr lang="en-GB" smtClean="0"/>
              <a:t>‹#›</a:t>
            </a:fld>
            <a:endParaRPr lang="en-GB"/>
          </a:p>
        </p:txBody>
      </p:sp>
    </p:spTree>
    <p:extLst>
      <p:ext uri="{BB962C8B-B14F-4D97-AF65-F5344CB8AC3E}">
        <p14:creationId xmlns:p14="http://schemas.microsoft.com/office/powerpoint/2010/main" val="325021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D929FF-EC4C-4B40-ABB8-7D147E2B0E66}" type="datetimeFigureOut">
              <a:rPr lang="en-GB" smtClean="0"/>
              <a:t>21/01/2021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5EE6F6-B427-437D-9724-2F50E1CE6233}" type="slidenum">
              <a:rPr lang="en-GB" smtClean="0"/>
              <a:t>‹#›</a:t>
            </a:fld>
            <a:endParaRPr lang="en-GB"/>
          </a:p>
        </p:txBody>
      </p:sp>
    </p:spTree>
    <p:extLst>
      <p:ext uri="{BB962C8B-B14F-4D97-AF65-F5344CB8AC3E}">
        <p14:creationId xmlns:p14="http://schemas.microsoft.com/office/powerpoint/2010/main" val="2063601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418182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7153" name="Group 17"/>
          <p:cNvGraphicFramePr>
            <a:graphicFrameLocks noGrp="1"/>
          </p:cNvGraphicFramePr>
          <p:nvPr/>
        </p:nvGraphicFramePr>
        <p:xfrm>
          <a:off x="2286000" y="1219200"/>
          <a:ext cx="7620000" cy="4933950"/>
        </p:xfrm>
        <a:graphic>
          <a:graphicData uri="http://schemas.openxmlformats.org/drawingml/2006/table">
            <a:tbl>
              <a:tblPr/>
              <a:tblGrid>
                <a:gridCol w="2540000">
                  <a:extLst>
                    <a:ext uri="{9D8B030D-6E8A-4147-A177-3AD203B41FA5}">
                      <a16:colId xmlns:a16="http://schemas.microsoft.com/office/drawing/2014/main" val="3520623237"/>
                    </a:ext>
                  </a:extLst>
                </a:gridCol>
                <a:gridCol w="2540000">
                  <a:extLst>
                    <a:ext uri="{9D8B030D-6E8A-4147-A177-3AD203B41FA5}">
                      <a16:colId xmlns:a16="http://schemas.microsoft.com/office/drawing/2014/main" val="2909535312"/>
                    </a:ext>
                  </a:extLst>
                </a:gridCol>
                <a:gridCol w="2540000">
                  <a:extLst>
                    <a:ext uri="{9D8B030D-6E8A-4147-A177-3AD203B41FA5}">
                      <a16:colId xmlns:a16="http://schemas.microsoft.com/office/drawing/2014/main" val="3833722741"/>
                    </a:ext>
                  </a:extLst>
                </a:gridCol>
              </a:tblGrid>
              <a:tr h="685694">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Cool</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Super-cool </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Sub-zero</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84482698"/>
                  </a:ext>
                </a:extLst>
              </a:tr>
              <a:tr h="4248256">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Arial" panose="020B0604020202020204" pitchFamily="34" charset="0"/>
                        </a:rPr>
                        <a:t>What time of year is it?</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2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Arial" panose="020B0604020202020204" pitchFamily="34" charset="0"/>
                        </a:rPr>
                        <a:t>What is the man wearing?</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Arial" panose="020B0604020202020204" pitchFamily="34" charset="0"/>
                        </a:rPr>
                        <a:t>How do you think the man feels after pulling the rope?</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2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Arial" panose="020B0604020202020204" pitchFamily="34" charset="0"/>
                        </a:rPr>
                        <a:t>What do you think is happening in the town after the rope is pulled?</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Arial" panose="020B0604020202020204" pitchFamily="34" charset="0"/>
                        </a:rPr>
                        <a:t>Why does the director use a close up shot on the man’s face when the rope has been pulled?</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2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Arial" panose="020B0604020202020204" pitchFamily="34" charset="0"/>
                        </a:rPr>
                        <a:t>When is a low angle shot used and what effect does it have on the viewer?</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78356675"/>
                  </a:ext>
                </a:extLst>
              </a:tr>
            </a:tbl>
          </a:graphicData>
        </a:graphic>
      </p:graphicFrame>
      <p:sp>
        <p:nvSpPr>
          <p:cNvPr id="13328" name="Text Box 16"/>
          <p:cNvSpPr txBox="1">
            <a:spLocks noChangeArrowheads="1"/>
          </p:cNvSpPr>
          <p:nvPr/>
        </p:nvSpPr>
        <p:spPr bwMode="auto">
          <a:xfrm>
            <a:off x="3886200" y="228600"/>
            <a:ext cx="4495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GB" altLang="en-US" sz="3200">
                <a:latin typeface="Univers" pitchFamily="34" charset="0"/>
              </a:rPr>
              <a:t>The Cool Wall</a:t>
            </a:r>
          </a:p>
        </p:txBody>
      </p:sp>
    </p:spTree>
    <p:extLst>
      <p:ext uri="{BB962C8B-B14F-4D97-AF65-F5344CB8AC3E}">
        <p14:creationId xmlns:p14="http://schemas.microsoft.com/office/powerpoint/2010/main" val="119952789"/>
      </p:ext>
    </p:extLst>
  </p:cSld>
  <p:clrMapOvr>
    <a:masterClrMapping/>
  </p:clrMapOvr>
  <p:transition spd="med">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Documents and Settings\linkd\My Documents\InterVideo\WinDVD\Capture\EDWARD_SISSORHANDS-3.jpg"/>
          <p:cNvPicPr>
            <a:picLocks noChangeAspect="1" noChangeArrowheads="1"/>
          </p:cNvPicPr>
          <p:nvPr/>
        </p:nvPicPr>
        <p:blipFill>
          <a:blip r:embed="rId3">
            <a:extLst>
              <a:ext uri="{28A0092B-C50C-407E-A947-70E740481C1C}">
                <a14:useLocalDpi xmlns:a14="http://schemas.microsoft.com/office/drawing/2010/main" val="0"/>
              </a:ext>
            </a:extLst>
          </a:blip>
          <a:srcRect l="3691" t="2625" r="9596" b="2625"/>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4771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D:\Documents and Settings\linkd\My Documents\InterVideo\WinDVD\Capture\EDWARD_SISSORHANDS-4.jpg"/>
          <p:cNvPicPr>
            <a:picLocks noChangeAspect="1" noChangeArrowheads="1"/>
          </p:cNvPicPr>
          <p:nvPr/>
        </p:nvPicPr>
        <p:blipFill>
          <a:blip r:embed="rId3">
            <a:extLst>
              <a:ext uri="{28A0092B-C50C-407E-A947-70E740481C1C}">
                <a14:useLocalDpi xmlns:a14="http://schemas.microsoft.com/office/drawing/2010/main" val="0"/>
              </a:ext>
            </a:extLst>
          </a:blip>
          <a:srcRect l="3691" t="2625" r="12549" b="2625"/>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3390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D:\Documents and Settings\linkd\My Documents\InterVideo\WinDVD\Capture\EDWARD_SISSORHANDS-5.jpg"/>
          <p:cNvPicPr>
            <a:picLocks noChangeAspect="1" noChangeArrowheads="1"/>
          </p:cNvPicPr>
          <p:nvPr/>
        </p:nvPicPr>
        <p:blipFill>
          <a:blip r:embed="rId3">
            <a:extLst>
              <a:ext uri="{28A0092B-C50C-407E-A947-70E740481C1C}">
                <a14:useLocalDpi xmlns:a14="http://schemas.microsoft.com/office/drawing/2010/main" val="0"/>
              </a:ext>
            </a:extLst>
          </a:blip>
          <a:srcRect l="10335" t="2625" r="14764" b="2625"/>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7922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D:\Documents and Settings\linkd\My Documents\InterVideo\WinDVD\Capture\JBS0EUW1-0.jpg"/>
          <p:cNvPicPr>
            <a:picLocks noChangeAspect="1" noChangeArrowheads="1"/>
          </p:cNvPicPr>
          <p:nvPr/>
        </p:nvPicPr>
        <p:blipFill>
          <a:blip r:embed="rId3">
            <a:extLst>
              <a:ext uri="{28A0092B-C50C-407E-A947-70E740481C1C}">
                <a14:useLocalDpi xmlns:a14="http://schemas.microsoft.com/office/drawing/2010/main" val="0"/>
              </a:ext>
            </a:extLst>
          </a:blip>
          <a:srcRect l="16978" r="8121"/>
          <a:stretch>
            <a:fillRect/>
          </a:stretch>
        </p:blipFill>
        <p:spPr bwMode="auto">
          <a:xfrm>
            <a:off x="1524000" y="0"/>
            <a:ext cx="9144000" cy="686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8156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D:\Documents and Settings\linkd\My Documents\InterVideo\WinDVD\Capture\JBS0EUW1-2.jpg"/>
          <p:cNvPicPr>
            <a:picLocks noChangeAspect="1" noChangeArrowheads="1"/>
          </p:cNvPicPr>
          <p:nvPr/>
        </p:nvPicPr>
        <p:blipFill>
          <a:blip r:embed="rId3">
            <a:extLst>
              <a:ext uri="{28A0092B-C50C-407E-A947-70E740481C1C}">
                <a14:useLocalDpi xmlns:a14="http://schemas.microsoft.com/office/drawing/2010/main" val="0"/>
              </a:ext>
            </a:extLst>
          </a:blip>
          <a:srcRect l="5905" r="16609"/>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0581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D:\Documents and Settings\linkd\My Documents\InterVideo\WinDVD\Capture\JBS0EUW1-5.jpg"/>
          <p:cNvPicPr>
            <a:picLocks noChangeAspect="1" noChangeArrowheads="1"/>
          </p:cNvPicPr>
          <p:nvPr/>
        </p:nvPicPr>
        <p:blipFill>
          <a:blip r:embed="rId3">
            <a:extLst>
              <a:ext uri="{28A0092B-C50C-407E-A947-70E740481C1C}">
                <a14:useLocalDpi xmlns:a14="http://schemas.microsoft.com/office/drawing/2010/main" val="0"/>
              </a:ext>
            </a:extLst>
          </a:blip>
          <a:srcRect l="5905" r="7382"/>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12336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D:\Documents and Settings\linkd\My Documents\InterVideo\WinDVD\Capture\JBS0EUW1-6.jpg"/>
          <p:cNvPicPr>
            <a:picLocks noChangeAspect="1" noChangeArrowheads="1"/>
          </p:cNvPicPr>
          <p:nvPr/>
        </p:nvPicPr>
        <p:blipFill>
          <a:blip r:embed="rId3">
            <a:extLst>
              <a:ext uri="{28A0092B-C50C-407E-A947-70E740481C1C}">
                <a14:useLocalDpi xmlns:a14="http://schemas.microsoft.com/office/drawing/2010/main" val="0"/>
              </a:ext>
            </a:extLst>
          </a:blip>
          <a:srcRect l="7382" r="17717"/>
          <a:stretch>
            <a:fillRect/>
          </a:stretch>
        </p:blipFill>
        <p:spPr bwMode="auto">
          <a:xfrm>
            <a:off x="1524000" y="0"/>
            <a:ext cx="9144000" cy="686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Rectangle 3"/>
          <p:cNvSpPr>
            <a:spLocks noGrp="1" noChangeArrowheads="1"/>
          </p:cNvSpPr>
          <p:nvPr>
            <p:ph type="title" idx="4294967295"/>
          </p:nvPr>
        </p:nvSpPr>
        <p:spPr/>
        <p:txBody>
          <a:bodyPr/>
          <a:lstStyle/>
          <a:p>
            <a:pPr eaLnBrk="1" hangingPunct="1"/>
            <a:r>
              <a:rPr lang="en-GB" altLang="en-US" smtClean="0"/>
              <a:t> </a:t>
            </a:r>
          </a:p>
        </p:txBody>
      </p:sp>
    </p:spTree>
    <p:extLst>
      <p:ext uri="{BB962C8B-B14F-4D97-AF65-F5344CB8AC3E}">
        <p14:creationId xmlns:p14="http://schemas.microsoft.com/office/powerpoint/2010/main" val="3085023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D:\Documents and Settings\linkd\My Documents\InterVideo\WinDVD\Capture\JBS0EUW1-11.jpg"/>
          <p:cNvPicPr>
            <a:picLocks noChangeAspect="1" noChangeArrowheads="1"/>
          </p:cNvPicPr>
          <p:nvPr/>
        </p:nvPicPr>
        <p:blipFill>
          <a:blip r:embed="rId3">
            <a:extLst>
              <a:ext uri="{28A0092B-C50C-407E-A947-70E740481C1C}">
                <a14:useLocalDpi xmlns:a14="http://schemas.microsoft.com/office/drawing/2010/main" val="0"/>
              </a:ext>
            </a:extLst>
          </a:blip>
          <a:srcRect l="10335" r="12918"/>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8032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D:\Documents and Settings\linkd\My Documents\InterVideo\WinDVD\Capture\JBS0EUW1-14.jpg"/>
          <p:cNvPicPr>
            <a:picLocks noChangeAspect="1" noChangeArrowheads="1"/>
          </p:cNvPicPr>
          <p:nvPr/>
        </p:nvPicPr>
        <p:blipFill>
          <a:blip r:embed="rId3">
            <a:extLst>
              <a:ext uri="{28A0092B-C50C-407E-A947-70E740481C1C}">
                <a14:useLocalDpi xmlns:a14="http://schemas.microsoft.com/office/drawing/2010/main" val="0"/>
              </a:ext>
            </a:extLst>
          </a:blip>
          <a:srcRect l="15871" r="8488"/>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3503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D:\Documents and Settings\linkd\My Documents\InterVideo\WinDVD\Capture\ROBOTS-2.jpg"/>
          <p:cNvPicPr>
            <a:picLocks noChangeAspect="1" noChangeArrowheads="1"/>
          </p:cNvPicPr>
          <p:nvPr/>
        </p:nvPicPr>
        <p:blipFill>
          <a:blip r:embed="rId3">
            <a:lum bright="18000"/>
            <a:extLst>
              <a:ext uri="{28A0092B-C50C-407E-A947-70E740481C1C}">
                <a14:useLocalDpi xmlns:a14="http://schemas.microsoft.com/office/drawing/2010/main" val="0"/>
              </a:ext>
            </a:extLst>
          </a:blip>
          <a:srcRect l="18454" t="13124" r="4060" b="1968"/>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p:cNvSpPr>
            <a:spLocks noGrp="1" noChangeArrowheads="1"/>
          </p:cNvSpPr>
          <p:nvPr>
            <p:ph type="title"/>
          </p:nvPr>
        </p:nvSpPr>
        <p:spPr>
          <a:xfrm>
            <a:off x="6172200" y="381000"/>
            <a:ext cx="3581400" cy="609600"/>
          </a:xfrm>
          <a:solidFill>
            <a:srgbClr val="EAEAEA">
              <a:alpha val="50195"/>
            </a:srgbClr>
          </a:solidFill>
          <a:ln>
            <a:solidFill>
              <a:schemeClr val="bg1"/>
            </a:solidFill>
            <a:miter lim="800000"/>
            <a:headEnd/>
            <a:tailEnd/>
          </a:ln>
        </p:spPr>
        <p:txBody>
          <a:bodyPr/>
          <a:lstStyle/>
          <a:p>
            <a:pPr eaLnBrk="1" hangingPunct="1"/>
            <a:r>
              <a:rPr lang="en-GB" altLang="en-US" sz="3200">
                <a:latin typeface="Comic Sans MS" panose="030F0702030302020204" pitchFamily="66" charset="0"/>
              </a:rPr>
              <a:t>Inspiring Images</a:t>
            </a:r>
          </a:p>
        </p:txBody>
      </p:sp>
      <p:sp>
        <p:nvSpPr>
          <p:cNvPr id="3076" name="AutoShape 5"/>
          <p:cNvSpPr>
            <a:spLocks noChangeArrowheads="1"/>
          </p:cNvSpPr>
          <p:nvPr/>
        </p:nvSpPr>
        <p:spPr bwMode="auto">
          <a:xfrm>
            <a:off x="5562600" y="1295400"/>
            <a:ext cx="4876800" cy="4953000"/>
          </a:xfrm>
          <a:prstGeom prst="wedgeRoundRectCallout">
            <a:avLst>
              <a:gd name="adj1" fmla="val -73926"/>
              <a:gd name="adj2" fmla="val -34870"/>
              <a:gd name="adj3" fmla="val 16667"/>
            </a:avLst>
          </a:prstGeom>
          <a:solidFill>
            <a:srgbClr val="99CCFF"/>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en-US" altLang="en-US"/>
          </a:p>
        </p:txBody>
      </p:sp>
      <p:sp>
        <p:nvSpPr>
          <p:cNvPr id="3077" name="Rectangle 3"/>
          <p:cNvSpPr>
            <a:spLocks noGrp="1" noChangeArrowheads="1"/>
          </p:cNvSpPr>
          <p:nvPr>
            <p:ph type="body" idx="1"/>
          </p:nvPr>
        </p:nvSpPr>
        <p:spPr>
          <a:xfrm>
            <a:off x="5867400" y="1752600"/>
            <a:ext cx="4191000" cy="4267200"/>
          </a:xfrm>
          <a:extLst>
            <a:ext uri="{909E8E84-426E-40DD-AFC4-6F175D3DCCD1}">
              <a14:hiddenFill xmlns:a14="http://schemas.microsoft.com/office/drawing/2010/main">
                <a:solidFill>
                  <a:schemeClr val="bg1">
                    <a:alpha val="50195"/>
                  </a:schemeClr>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p>
            <a:pPr marL="0" indent="0">
              <a:buNone/>
            </a:pPr>
            <a:r>
              <a:rPr lang="en-GB" altLang="en-US" sz="1800">
                <a:latin typeface="Arial" panose="020B0604020202020204" pitchFamily="34" charset="0"/>
              </a:rPr>
              <a:t>The images included here are provided, along with a range of short activities, to inspire the writer. </a:t>
            </a:r>
          </a:p>
          <a:p>
            <a:pPr marL="0" indent="0">
              <a:buNone/>
            </a:pPr>
            <a:r>
              <a:rPr lang="en-GB" altLang="en-US" sz="1800">
                <a:latin typeface="Arial" panose="020B0604020202020204" pitchFamily="34" charset="0"/>
              </a:rPr>
              <a:t>The activities aim to improve vocabulary acquisition, increase speaking and listening opportunities and develop sentence building skills.</a:t>
            </a:r>
          </a:p>
          <a:p>
            <a:pPr marL="0" indent="0">
              <a:buNone/>
            </a:pPr>
            <a:r>
              <a:rPr lang="en-GB" altLang="en-US" sz="1800">
                <a:latin typeface="Arial" panose="020B0604020202020204" pitchFamily="34" charset="0"/>
              </a:rPr>
              <a:t>The activities could be 5 minute lesson starters or used to encourage talk and writing at home.</a:t>
            </a:r>
          </a:p>
          <a:p>
            <a:pPr marL="0" indent="0">
              <a:buNone/>
            </a:pPr>
            <a:r>
              <a:rPr lang="en-GB" altLang="en-US" sz="1800">
                <a:latin typeface="Arial" panose="020B0604020202020204" pitchFamily="34" charset="0"/>
              </a:rPr>
              <a:t>Children should be encouraged to continue particular tasks over a number of days in order to build on the skills they are developing. </a:t>
            </a:r>
          </a:p>
        </p:txBody>
      </p:sp>
    </p:spTree>
    <p:extLst>
      <p:ext uri="{BB962C8B-B14F-4D97-AF65-F5344CB8AC3E}">
        <p14:creationId xmlns:p14="http://schemas.microsoft.com/office/powerpoint/2010/main" val="36530562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D:\Documents and Settings\linkd\My Documents\InterVideo\WinDVD\Capture\JBS0EUW1-18.jpg"/>
          <p:cNvPicPr>
            <a:picLocks noChangeAspect="1" noChangeArrowheads="1"/>
          </p:cNvPicPr>
          <p:nvPr/>
        </p:nvPicPr>
        <p:blipFill>
          <a:blip r:embed="rId3">
            <a:extLst>
              <a:ext uri="{28A0092B-C50C-407E-A947-70E740481C1C}">
                <a14:useLocalDpi xmlns:a14="http://schemas.microsoft.com/office/drawing/2010/main" val="0"/>
              </a:ext>
            </a:extLst>
          </a:blip>
          <a:srcRect l="7382" r="14764"/>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81838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026" descr="D:\Documents and Settings\linkd\My Documents\InterVideo\WinDVD\Capture\JBS0EUW1-21.jpg"/>
          <p:cNvPicPr>
            <a:picLocks noChangeAspect="1" noChangeArrowheads="1"/>
          </p:cNvPicPr>
          <p:nvPr/>
        </p:nvPicPr>
        <p:blipFill>
          <a:blip r:embed="rId3">
            <a:extLst>
              <a:ext uri="{28A0092B-C50C-407E-A947-70E740481C1C}">
                <a14:useLocalDpi xmlns:a14="http://schemas.microsoft.com/office/drawing/2010/main" val="0"/>
              </a:ext>
            </a:extLst>
          </a:blip>
          <a:srcRect l="1845" r="20300"/>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7112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Documents and Settings\linkd\My Documents\InterVideo\WinDVD\Capture\ROBOTS-2.jpg"/>
          <p:cNvPicPr>
            <a:picLocks noChangeAspect="1" noChangeArrowheads="1"/>
          </p:cNvPicPr>
          <p:nvPr/>
        </p:nvPicPr>
        <p:blipFill>
          <a:blip r:embed="rId2">
            <a:lum bright="18000"/>
            <a:extLst>
              <a:ext uri="{28A0092B-C50C-407E-A947-70E740481C1C}">
                <a14:useLocalDpi xmlns:a14="http://schemas.microsoft.com/office/drawing/2010/main" val="0"/>
              </a:ext>
            </a:extLst>
          </a:blip>
          <a:srcRect l="18454" t="13124" r="4060" b="1968"/>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title"/>
          </p:nvPr>
        </p:nvSpPr>
        <p:spPr>
          <a:xfrm>
            <a:off x="6172200" y="381000"/>
            <a:ext cx="3581400" cy="609600"/>
          </a:xfrm>
          <a:solidFill>
            <a:srgbClr val="EAEAEA">
              <a:alpha val="50195"/>
            </a:srgbClr>
          </a:solidFill>
          <a:ln>
            <a:solidFill>
              <a:schemeClr val="bg1"/>
            </a:solidFill>
            <a:miter lim="800000"/>
            <a:headEnd/>
            <a:tailEnd/>
          </a:ln>
        </p:spPr>
        <p:txBody>
          <a:bodyPr/>
          <a:lstStyle/>
          <a:p>
            <a:pPr eaLnBrk="1" hangingPunct="1"/>
            <a:r>
              <a:rPr lang="en-GB" altLang="en-US" sz="3200">
                <a:latin typeface="Comic Sans MS" panose="030F0702030302020204" pitchFamily="66" charset="0"/>
              </a:rPr>
              <a:t>Inspiring Images</a:t>
            </a:r>
          </a:p>
        </p:txBody>
      </p:sp>
      <p:sp>
        <p:nvSpPr>
          <p:cNvPr id="4100" name="AutoShape 4"/>
          <p:cNvSpPr>
            <a:spLocks noChangeArrowheads="1"/>
          </p:cNvSpPr>
          <p:nvPr/>
        </p:nvSpPr>
        <p:spPr bwMode="auto">
          <a:xfrm>
            <a:off x="5562600" y="1295400"/>
            <a:ext cx="4876800" cy="4953000"/>
          </a:xfrm>
          <a:prstGeom prst="wedgeRoundRectCallout">
            <a:avLst>
              <a:gd name="adj1" fmla="val -73926"/>
              <a:gd name="adj2" fmla="val -34870"/>
              <a:gd name="adj3" fmla="val 16667"/>
            </a:avLst>
          </a:prstGeom>
          <a:solidFill>
            <a:srgbClr val="99CCFF"/>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en-US" altLang="en-US"/>
          </a:p>
        </p:txBody>
      </p:sp>
      <p:sp>
        <p:nvSpPr>
          <p:cNvPr id="4101" name="Rectangle 5"/>
          <p:cNvSpPr>
            <a:spLocks noGrp="1" noChangeArrowheads="1"/>
          </p:cNvSpPr>
          <p:nvPr>
            <p:ph type="body" idx="1"/>
          </p:nvPr>
        </p:nvSpPr>
        <p:spPr>
          <a:xfrm>
            <a:off x="5867400" y="1752600"/>
            <a:ext cx="4191000" cy="4267200"/>
          </a:xfrm>
          <a:extLst>
            <a:ext uri="{909E8E84-426E-40DD-AFC4-6F175D3DCCD1}">
              <a14:hiddenFill xmlns:a14="http://schemas.microsoft.com/office/drawing/2010/main">
                <a:solidFill>
                  <a:schemeClr val="bg1">
                    <a:alpha val="50195"/>
                  </a:schemeClr>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p>
            <a:pPr marL="0" indent="0">
              <a:buNone/>
            </a:pPr>
            <a:r>
              <a:rPr lang="en-GB" altLang="en-US" sz="1800">
                <a:latin typeface="Arial" panose="020B0604020202020204" pitchFamily="34" charset="0"/>
              </a:rPr>
              <a:t>Although the majority of the images have a range of suggested activities - feel free to use your own ideas. </a:t>
            </a:r>
          </a:p>
          <a:p>
            <a:pPr marL="0" indent="0">
              <a:buNone/>
            </a:pPr>
            <a:r>
              <a:rPr lang="en-GB" altLang="en-US" sz="1800">
                <a:latin typeface="Arial" panose="020B0604020202020204" pitchFamily="34" charset="0"/>
              </a:rPr>
              <a:t>The following seven slides show activities that could be used for any of the images, but may not always be included on the suggested list, so please keep them in mind throughout, as they are all brilliant! </a:t>
            </a:r>
          </a:p>
          <a:p>
            <a:pPr marL="0" indent="0">
              <a:buNone/>
            </a:pPr>
            <a:r>
              <a:rPr lang="en-GB" altLang="en-US" sz="1800">
                <a:latin typeface="Arial" panose="020B0604020202020204" pitchFamily="34" charset="0"/>
              </a:rPr>
              <a:t>A thesaurus, paper and the synonym circles may also be useful resources to have within easy reach.</a:t>
            </a:r>
          </a:p>
          <a:p>
            <a:pPr marL="0" indent="0">
              <a:buNone/>
            </a:pPr>
            <a:r>
              <a:rPr lang="en-GB" altLang="en-US" sz="1800">
                <a:latin typeface="Arial" panose="020B0604020202020204" pitchFamily="34" charset="0"/>
              </a:rPr>
              <a:t>HAVE FUN!! </a:t>
            </a:r>
          </a:p>
          <a:p>
            <a:pPr marL="0" indent="0">
              <a:buNone/>
            </a:pPr>
            <a:r>
              <a:rPr lang="en-GB" altLang="en-US" sz="1800">
                <a:latin typeface="Arial" panose="020B0604020202020204" pitchFamily="34" charset="0"/>
              </a:rPr>
              <a:t>Mr Duke</a:t>
            </a:r>
          </a:p>
        </p:txBody>
      </p:sp>
    </p:spTree>
    <p:extLst>
      <p:ext uri="{BB962C8B-B14F-4D97-AF65-F5344CB8AC3E}">
        <p14:creationId xmlns:p14="http://schemas.microsoft.com/office/powerpoint/2010/main" val="2846532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2"/>
          <p:cNvGrpSpPr>
            <a:grpSpLocks/>
          </p:cNvGrpSpPr>
          <p:nvPr/>
        </p:nvGrpSpPr>
        <p:grpSpPr bwMode="auto">
          <a:xfrm>
            <a:off x="2743200" y="762000"/>
            <a:ext cx="6400800" cy="5257800"/>
            <a:chOff x="-3" y="-3"/>
            <a:chExt cx="3448" cy="11221"/>
          </a:xfrm>
        </p:grpSpPr>
        <p:grpSp>
          <p:nvGrpSpPr>
            <p:cNvPr id="5124" name="Group 3"/>
            <p:cNvGrpSpPr>
              <a:grpSpLocks/>
            </p:cNvGrpSpPr>
            <p:nvPr/>
          </p:nvGrpSpPr>
          <p:grpSpPr bwMode="auto">
            <a:xfrm>
              <a:off x="0" y="0"/>
              <a:ext cx="3442" cy="11215"/>
              <a:chOff x="0" y="0"/>
              <a:chExt cx="3442" cy="11215"/>
            </a:xfrm>
          </p:grpSpPr>
          <p:grpSp>
            <p:nvGrpSpPr>
              <p:cNvPr id="5126" name="Group 4"/>
              <p:cNvGrpSpPr>
                <a:grpSpLocks/>
              </p:cNvGrpSpPr>
              <p:nvPr/>
            </p:nvGrpSpPr>
            <p:grpSpPr bwMode="auto">
              <a:xfrm>
                <a:off x="0" y="0"/>
                <a:ext cx="1700" cy="4524"/>
                <a:chOff x="0" y="0"/>
                <a:chExt cx="1700" cy="4524"/>
              </a:xfrm>
            </p:grpSpPr>
            <p:sp>
              <p:nvSpPr>
                <p:cNvPr id="5136" name="Rectangle 5"/>
                <p:cNvSpPr>
                  <a:spLocks noChangeArrowheads="1"/>
                </p:cNvSpPr>
                <p:nvPr/>
              </p:nvSpPr>
              <p:spPr bwMode="auto">
                <a:xfrm>
                  <a:off x="43" y="0"/>
                  <a:ext cx="1614" cy="4524"/>
                </a:xfrm>
                <a:prstGeom prst="rect">
                  <a:avLst/>
                </a:prstGeom>
                <a:noFill/>
                <a:ln w="7620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1400" b="1" u="sng">
                      <a:solidFill>
                        <a:srgbClr val="000080"/>
                      </a:solidFill>
                      <a:latin typeface="Arial" panose="020B0604020202020204" pitchFamily="34" charset="0"/>
                      <a:cs typeface="Arial" panose="020B0604020202020204" pitchFamily="34" charset="0"/>
                    </a:rPr>
                    <a:t>Observation –</a:t>
                  </a:r>
                  <a:r>
                    <a:rPr lang="en-GB" altLang="en-US" sz="800" b="1" u="sng">
                      <a:solidFill>
                        <a:srgbClr val="000080"/>
                      </a:solidFill>
                      <a:latin typeface="Arial" panose="020B0604020202020204" pitchFamily="34" charset="0"/>
                      <a:cs typeface="Arial" panose="020B0604020202020204" pitchFamily="34" charset="0"/>
                    </a:rPr>
                    <a:t> </a:t>
                  </a:r>
                  <a:endParaRPr lang="en-GB" altLang="en-US" sz="1600" b="1">
                    <a:latin typeface="Arial" panose="020B0604020202020204" pitchFamily="34" charset="0"/>
                    <a:cs typeface="Arial" panose="020B0604020202020204" pitchFamily="34" charset="0"/>
                  </a:endParaRPr>
                </a:p>
                <a:p>
                  <a:r>
                    <a:rPr lang="en-GB" altLang="en-US" sz="800">
                      <a:latin typeface="Univers" pitchFamily="34" charset="0"/>
                      <a:cs typeface="Times New Roman" panose="02020603050405020304" pitchFamily="18" charset="0"/>
                    </a:rPr>
                    <a:t> </a:t>
                  </a:r>
                  <a:endParaRPr lang="en-GB" altLang="en-US" sz="800">
                    <a:latin typeface="Arial Unicode MS" pitchFamily="34" charset="-128"/>
                    <a:cs typeface="Times New Roman" panose="02020603050405020304" pitchFamily="18" charset="0"/>
                  </a:endParaRPr>
                </a:p>
                <a:p>
                  <a:pPr lvl="1">
                    <a:buFontTx/>
                    <a:buChar char="•"/>
                  </a:pPr>
                  <a:r>
                    <a:rPr lang="en-GB" altLang="en-US" sz="1200" b="1">
                      <a:solidFill>
                        <a:srgbClr val="3366FF"/>
                      </a:solidFill>
                      <a:latin typeface="Arial" panose="020B0604020202020204" pitchFamily="34" charset="0"/>
                      <a:cs typeface="Arial" panose="020B0604020202020204" pitchFamily="34" charset="0"/>
                    </a:rPr>
                    <a:t>What does it look like? </a:t>
                  </a:r>
                  <a:endParaRPr lang="en-GB" altLang="en-US" sz="1200">
                    <a:solidFill>
                      <a:srgbClr val="3366FF"/>
                    </a:solidFill>
                    <a:latin typeface="Univers" pitchFamily="34" charset="0"/>
                  </a:endParaRPr>
                </a:p>
                <a:p>
                  <a:pPr lvl="1">
                    <a:buFontTx/>
                    <a:buChar char="•"/>
                  </a:pPr>
                  <a:r>
                    <a:rPr lang="en-GB" altLang="en-US" sz="1200" b="1">
                      <a:solidFill>
                        <a:srgbClr val="3366FF"/>
                      </a:solidFill>
                      <a:latin typeface="Arial" panose="020B0604020202020204" pitchFamily="34" charset="0"/>
                      <a:cs typeface="Arial" panose="020B0604020202020204" pitchFamily="34" charset="0"/>
                    </a:rPr>
                    <a:t>Use wow words to describe it.</a:t>
                  </a:r>
                  <a:endParaRPr lang="en-GB" altLang="en-US" sz="1200">
                    <a:solidFill>
                      <a:srgbClr val="3366FF"/>
                    </a:solidFill>
                    <a:latin typeface="Univers" pitchFamily="34" charset="0"/>
                  </a:endParaRPr>
                </a:p>
                <a:p>
                  <a:pPr lvl="1">
                    <a:buFontTx/>
                    <a:buChar char="•"/>
                  </a:pPr>
                  <a:r>
                    <a:rPr lang="en-GB" altLang="en-US" sz="1200" b="1">
                      <a:solidFill>
                        <a:srgbClr val="3366FF"/>
                      </a:solidFill>
                      <a:latin typeface="Arial" panose="020B0604020202020204" pitchFamily="34" charset="0"/>
                      <a:cs typeface="Arial" panose="020B0604020202020204" pitchFamily="34" charset="0"/>
                    </a:rPr>
                    <a:t>What can you see when you look very closely? Focus on the detail.</a:t>
                  </a:r>
                  <a:endParaRPr lang="en-GB" altLang="en-US" sz="1200">
                    <a:solidFill>
                      <a:srgbClr val="3366FF"/>
                    </a:solidFill>
                    <a:latin typeface="Univers" pitchFamily="34" charset="0"/>
                  </a:endParaRPr>
                </a:p>
                <a:p>
                  <a:pPr lvl="1">
                    <a:buFontTx/>
                    <a:buChar char="•"/>
                  </a:pPr>
                  <a:r>
                    <a:rPr lang="en-GB" altLang="en-US" sz="1200" b="1">
                      <a:solidFill>
                        <a:srgbClr val="3366FF"/>
                      </a:solidFill>
                      <a:latin typeface="Arial" panose="020B0604020202020204" pitchFamily="34" charset="0"/>
                      <a:cs typeface="Arial" panose="020B0604020202020204" pitchFamily="34" charset="0"/>
                    </a:rPr>
                    <a:t>Could you use adjectives/ verbs/ adverbs to describe what you can see?</a:t>
                  </a:r>
                  <a:endParaRPr lang="en-GB" altLang="en-US" sz="1200">
                    <a:solidFill>
                      <a:srgbClr val="3366FF"/>
                    </a:solidFill>
                    <a:latin typeface="Univers" pitchFamily="34" charset="0"/>
                  </a:endParaRPr>
                </a:p>
                <a:p>
                  <a:r>
                    <a:rPr lang="en-GB" altLang="en-US" sz="1200">
                      <a:solidFill>
                        <a:srgbClr val="3366FF"/>
                      </a:solidFill>
                      <a:latin typeface="Arial" panose="020B0604020202020204" pitchFamily="34" charset="0"/>
                      <a:cs typeface="Arial" panose="020B0604020202020204" pitchFamily="34" charset="0"/>
                    </a:rPr>
                    <a:t> </a:t>
                  </a:r>
                  <a:endParaRPr lang="en-GB" altLang="en-US" sz="1200">
                    <a:latin typeface="Univers" pitchFamily="34" charset="0"/>
                    <a:cs typeface="Times New Roman" panose="02020603050405020304" pitchFamily="18" charset="0"/>
                  </a:endParaRPr>
                </a:p>
                <a:p>
                  <a:r>
                    <a:rPr lang="en-GB" altLang="en-US" sz="1200">
                      <a:latin typeface="Arial Unicode MS" pitchFamily="34" charset="-128"/>
                      <a:cs typeface="Times New Roman" panose="02020603050405020304" pitchFamily="18" charset="0"/>
                    </a:rPr>
                    <a:t> </a:t>
                  </a:r>
                </a:p>
                <a:p>
                  <a:endParaRPr lang="en-GB" altLang="en-US">
                    <a:latin typeface="Arial Unicode MS" pitchFamily="34" charset="-128"/>
                  </a:endParaRPr>
                </a:p>
              </p:txBody>
            </p:sp>
            <p:sp>
              <p:nvSpPr>
                <p:cNvPr id="5137" name="Rectangle 6"/>
                <p:cNvSpPr>
                  <a:spLocks noChangeArrowheads="1"/>
                </p:cNvSpPr>
                <p:nvPr/>
              </p:nvSpPr>
              <p:spPr bwMode="auto">
                <a:xfrm>
                  <a:off x="0" y="0"/>
                  <a:ext cx="1700" cy="4524"/>
                </a:xfrm>
                <a:prstGeom prst="rect">
                  <a:avLst/>
                </a:prstGeom>
                <a:noFill/>
                <a:ln w="762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5127" name="Group 7"/>
              <p:cNvGrpSpPr>
                <a:grpSpLocks/>
              </p:cNvGrpSpPr>
              <p:nvPr/>
            </p:nvGrpSpPr>
            <p:grpSpPr bwMode="auto">
              <a:xfrm>
                <a:off x="1700" y="0"/>
                <a:ext cx="1742" cy="4524"/>
                <a:chOff x="1700" y="0"/>
                <a:chExt cx="1742" cy="4524"/>
              </a:xfrm>
            </p:grpSpPr>
            <p:sp>
              <p:nvSpPr>
                <p:cNvPr id="5134" name="Rectangle 8"/>
                <p:cNvSpPr>
                  <a:spLocks noChangeArrowheads="1"/>
                </p:cNvSpPr>
                <p:nvPr/>
              </p:nvSpPr>
              <p:spPr bwMode="auto">
                <a:xfrm>
                  <a:off x="1743" y="0"/>
                  <a:ext cx="1656" cy="4524"/>
                </a:xfrm>
                <a:prstGeom prst="rect">
                  <a:avLst/>
                </a:prstGeom>
                <a:noFill/>
                <a:ln w="7620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1400" b="1" u="sng">
                      <a:solidFill>
                        <a:srgbClr val="FF0000"/>
                      </a:solidFill>
                      <a:latin typeface="Arial" panose="020B0604020202020204" pitchFamily="34" charset="0"/>
                      <a:cs typeface="Arial" panose="020B0604020202020204" pitchFamily="34" charset="0"/>
                    </a:rPr>
                    <a:t>Sensation –</a:t>
                  </a:r>
                  <a:endParaRPr lang="en-GB" altLang="en-US" sz="1400" b="1">
                    <a:latin typeface="Arial" panose="020B0604020202020204" pitchFamily="34" charset="0"/>
                    <a:cs typeface="Arial" panose="020B0604020202020204" pitchFamily="34" charset="0"/>
                  </a:endParaRPr>
                </a:p>
                <a:p>
                  <a:r>
                    <a:rPr lang="en-GB" altLang="en-US" sz="1200">
                      <a:solidFill>
                        <a:srgbClr val="FF0000"/>
                      </a:solidFill>
                      <a:latin typeface="Univers" pitchFamily="34" charset="0"/>
                      <a:cs typeface="Times New Roman" panose="02020603050405020304" pitchFamily="18" charset="0"/>
                    </a:rPr>
                    <a:t> </a:t>
                  </a:r>
                  <a:endParaRPr lang="en-GB" altLang="en-US" sz="1200">
                    <a:latin typeface="Arial Unicode MS" pitchFamily="34" charset="-128"/>
                    <a:cs typeface="Times New Roman" panose="02020603050405020304" pitchFamily="18" charset="0"/>
                  </a:endParaRPr>
                </a:p>
                <a:p>
                  <a:pPr lvl="1"/>
                  <a:r>
                    <a:rPr lang="en-GB" altLang="en-US" sz="1200" b="1">
                      <a:solidFill>
                        <a:srgbClr val="FF6600"/>
                      </a:solidFill>
                      <a:latin typeface="Arial" panose="020B0604020202020204" pitchFamily="34" charset="0"/>
                      <a:cs typeface="Arial" panose="020B0604020202020204" pitchFamily="34" charset="0"/>
                    </a:rPr>
                    <a:t>Use your senses to describe what you can see, hear, smell, touch and taste. </a:t>
                  </a:r>
                  <a:endParaRPr lang="en-GB" altLang="en-US" sz="1200">
                    <a:solidFill>
                      <a:srgbClr val="FF6600"/>
                    </a:solidFill>
                    <a:latin typeface="Univers" pitchFamily="34" charset="0"/>
                  </a:endParaRPr>
                </a:p>
                <a:p>
                  <a:endParaRPr lang="en-GB" altLang="en-US" sz="1200">
                    <a:latin typeface="Arial Unicode MS" pitchFamily="34" charset="-128"/>
                  </a:endParaRPr>
                </a:p>
              </p:txBody>
            </p:sp>
            <p:sp>
              <p:nvSpPr>
                <p:cNvPr id="5135" name="Rectangle 9"/>
                <p:cNvSpPr>
                  <a:spLocks noChangeArrowheads="1"/>
                </p:cNvSpPr>
                <p:nvPr/>
              </p:nvSpPr>
              <p:spPr bwMode="auto">
                <a:xfrm>
                  <a:off x="1700" y="0"/>
                  <a:ext cx="1742" cy="4524"/>
                </a:xfrm>
                <a:prstGeom prst="rect">
                  <a:avLst/>
                </a:prstGeom>
                <a:noFill/>
                <a:ln w="762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5128" name="Group 10"/>
              <p:cNvGrpSpPr>
                <a:grpSpLocks/>
              </p:cNvGrpSpPr>
              <p:nvPr/>
            </p:nvGrpSpPr>
            <p:grpSpPr bwMode="auto">
              <a:xfrm>
                <a:off x="0" y="4524"/>
                <a:ext cx="1700" cy="6691"/>
                <a:chOff x="0" y="4524"/>
                <a:chExt cx="1700" cy="6691"/>
              </a:xfrm>
            </p:grpSpPr>
            <p:sp>
              <p:nvSpPr>
                <p:cNvPr id="5132" name="Rectangle 11"/>
                <p:cNvSpPr>
                  <a:spLocks noChangeArrowheads="1"/>
                </p:cNvSpPr>
                <p:nvPr/>
              </p:nvSpPr>
              <p:spPr bwMode="auto">
                <a:xfrm>
                  <a:off x="43" y="4524"/>
                  <a:ext cx="1614" cy="6691"/>
                </a:xfrm>
                <a:prstGeom prst="rect">
                  <a:avLst/>
                </a:prstGeom>
                <a:noFill/>
                <a:ln w="7620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lstStyle>
                  <a:lvl1pPr marL="228600" indent="-228600">
                    <a:tabLst>
                      <a:tab pos="190500" algn="l"/>
                    </a:tabLst>
                    <a:defRPr sz="2400">
                      <a:solidFill>
                        <a:schemeClr val="tx1"/>
                      </a:solidFill>
                      <a:latin typeface="Times New Roman" panose="02020603050405020304" pitchFamily="18" charset="0"/>
                    </a:defRPr>
                  </a:lvl1pPr>
                  <a:lvl2pPr marL="419100">
                    <a:tabLst>
                      <a:tab pos="190500" algn="l"/>
                    </a:tabLst>
                    <a:defRPr sz="2400">
                      <a:solidFill>
                        <a:schemeClr val="tx1"/>
                      </a:solidFill>
                      <a:latin typeface="Times New Roman" panose="02020603050405020304" pitchFamily="18" charset="0"/>
                    </a:defRPr>
                  </a:lvl2pPr>
                  <a:lvl3pPr marL="1143000" indent="-228600">
                    <a:tabLst>
                      <a:tab pos="190500" algn="l"/>
                    </a:tabLst>
                    <a:defRPr sz="2400">
                      <a:solidFill>
                        <a:schemeClr val="tx1"/>
                      </a:solidFill>
                      <a:latin typeface="Times New Roman" panose="02020603050405020304" pitchFamily="18" charset="0"/>
                    </a:defRPr>
                  </a:lvl3pPr>
                  <a:lvl4pPr marL="1600200" indent="-228600">
                    <a:tabLst>
                      <a:tab pos="190500" algn="l"/>
                    </a:tabLst>
                    <a:defRPr sz="2400">
                      <a:solidFill>
                        <a:schemeClr val="tx1"/>
                      </a:solidFill>
                      <a:latin typeface="Times New Roman" panose="02020603050405020304" pitchFamily="18" charset="0"/>
                    </a:defRPr>
                  </a:lvl4pPr>
                  <a:lvl5pPr marL="2057400" indent="-228600">
                    <a:tabLst>
                      <a:tab pos="190500"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190500"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190500"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190500"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190500" algn="l"/>
                    </a:tabLst>
                    <a:defRPr sz="2400">
                      <a:solidFill>
                        <a:schemeClr val="tx1"/>
                      </a:solidFill>
                      <a:latin typeface="Times New Roman" panose="02020603050405020304" pitchFamily="18" charset="0"/>
                    </a:defRPr>
                  </a:lvl9pPr>
                </a:lstStyle>
                <a:p>
                  <a:pPr eaLnBrk="1" hangingPunct="1"/>
                  <a:r>
                    <a:rPr lang="en-GB" altLang="en-US" sz="1400" b="1" u="sng">
                      <a:solidFill>
                        <a:srgbClr val="008000"/>
                      </a:solidFill>
                      <a:latin typeface="Arial" panose="020B0604020202020204" pitchFamily="34" charset="0"/>
                      <a:cs typeface="Arial" panose="020B0604020202020204" pitchFamily="34" charset="0"/>
                    </a:rPr>
                    <a:t>Imagination - </a:t>
                  </a:r>
                  <a:endParaRPr lang="en-GB" altLang="en-US" sz="1400" b="1">
                    <a:latin typeface="Arial" panose="020B0604020202020204" pitchFamily="34" charset="0"/>
                    <a:cs typeface="Arial" panose="020B0604020202020204" pitchFamily="34" charset="0"/>
                  </a:endParaRPr>
                </a:p>
                <a:p>
                  <a:r>
                    <a:rPr lang="en-GB" altLang="en-US" sz="800">
                      <a:latin typeface="Univers" pitchFamily="34" charset="0"/>
                      <a:cs typeface="Times New Roman" panose="02020603050405020304" pitchFamily="18" charset="0"/>
                    </a:rPr>
                    <a:t> </a:t>
                  </a:r>
                  <a:endParaRPr lang="en-GB" altLang="en-US" sz="800">
                    <a:latin typeface="Arial Unicode MS" pitchFamily="34" charset="-128"/>
                    <a:cs typeface="Times New Roman" panose="02020603050405020304" pitchFamily="18" charset="0"/>
                  </a:endParaRPr>
                </a:p>
                <a:p>
                  <a:pPr lvl="1">
                    <a:buFontTx/>
                    <a:buChar char="•"/>
                  </a:pPr>
                  <a:r>
                    <a:rPr lang="en-GB" altLang="en-US" sz="1200" b="1">
                      <a:solidFill>
                        <a:srgbClr val="99CC00"/>
                      </a:solidFill>
                      <a:latin typeface="Arial" panose="020B0604020202020204" pitchFamily="34" charset="0"/>
                      <a:cs typeface="Arial" panose="020B0604020202020204" pitchFamily="34" charset="0"/>
                    </a:rPr>
                    <a:t>Use this category as an opportunity to write initial ideas for similes/ metaphors / personification.</a:t>
                  </a:r>
                  <a:endParaRPr lang="en-GB" altLang="en-US" sz="1200">
                    <a:solidFill>
                      <a:srgbClr val="99CC00"/>
                    </a:solidFill>
                    <a:latin typeface="Univers" pitchFamily="34" charset="0"/>
                  </a:endParaRPr>
                </a:p>
                <a:p>
                  <a:pPr lvl="1">
                    <a:buFontTx/>
                    <a:buChar char="•"/>
                  </a:pPr>
                  <a:r>
                    <a:rPr lang="en-GB" altLang="en-US" sz="1200" b="1">
                      <a:solidFill>
                        <a:srgbClr val="99CC00"/>
                      </a:solidFill>
                      <a:latin typeface="Arial" panose="020B0604020202020204" pitchFamily="34" charset="0"/>
                      <a:cs typeface="Arial" panose="020B0604020202020204" pitchFamily="34" charset="0"/>
                    </a:rPr>
                    <a:t>Describe what the image makes you think about.</a:t>
                  </a:r>
                </a:p>
                <a:p>
                  <a:pPr lvl="1">
                    <a:buFontTx/>
                    <a:buChar char="•"/>
                  </a:pPr>
                  <a:r>
                    <a:rPr lang="en-GB" altLang="en-US" sz="1200" b="1">
                      <a:solidFill>
                        <a:srgbClr val="99CC00"/>
                      </a:solidFill>
                      <a:latin typeface="Arial" panose="020B0604020202020204" pitchFamily="34" charset="0"/>
                      <a:cs typeface="Arial" panose="020B0604020202020204" pitchFamily="34" charset="0"/>
                    </a:rPr>
                    <a:t>What else could the picture be? E.g. the rainbow was a pair of striped pyjamas. </a:t>
                  </a:r>
                  <a:r>
                    <a:rPr lang="en-GB" altLang="en-US" sz="1200">
                      <a:cs typeface="Times New Roman" panose="02020603050405020304" pitchFamily="18" charset="0"/>
                    </a:rPr>
                    <a:t> </a:t>
                  </a:r>
                </a:p>
                <a:p>
                  <a:pPr lvl="1">
                    <a:buFontTx/>
                    <a:buChar char="•"/>
                  </a:pPr>
                  <a:r>
                    <a:rPr lang="en-GB" altLang="en-US" sz="1200" b="1">
                      <a:solidFill>
                        <a:srgbClr val="99CC00"/>
                      </a:solidFill>
                      <a:latin typeface="Arial" panose="020B0604020202020204" pitchFamily="34" charset="0"/>
                      <a:cs typeface="Arial" panose="020B0604020202020204" pitchFamily="34" charset="0"/>
                    </a:rPr>
                    <a:t>What does it remind you of? Does the image recall memories?</a:t>
                  </a:r>
                  <a:endParaRPr lang="en-GB" altLang="en-US" sz="1200">
                    <a:latin typeface="Arial" panose="020B0604020202020204" pitchFamily="34" charset="0"/>
                    <a:cs typeface="Arial" panose="020B0604020202020204" pitchFamily="34" charset="0"/>
                  </a:endParaRPr>
                </a:p>
                <a:p>
                  <a:pPr>
                    <a:buFontTx/>
                    <a:buChar char="•"/>
                  </a:pPr>
                  <a:endParaRPr lang="en-GB" altLang="en-US" sz="1200">
                    <a:latin typeface="Arial Unicode MS" pitchFamily="34" charset="-128"/>
                  </a:endParaRPr>
                </a:p>
              </p:txBody>
            </p:sp>
            <p:sp>
              <p:nvSpPr>
                <p:cNvPr id="5133" name="Rectangle 12"/>
                <p:cNvSpPr>
                  <a:spLocks noChangeArrowheads="1"/>
                </p:cNvSpPr>
                <p:nvPr/>
              </p:nvSpPr>
              <p:spPr bwMode="auto">
                <a:xfrm>
                  <a:off x="0" y="4524"/>
                  <a:ext cx="1700" cy="6691"/>
                </a:xfrm>
                <a:prstGeom prst="rect">
                  <a:avLst/>
                </a:prstGeom>
                <a:noFill/>
                <a:ln w="762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5129" name="Group 13"/>
              <p:cNvGrpSpPr>
                <a:grpSpLocks/>
              </p:cNvGrpSpPr>
              <p:nvPr/>
            </p:nvGrpSpPr>
            <p:grpSpPr bwMode="auto">
              <a:xfrm>
                <a:off x="1700" y="4524"/>
                <a:ext cx="1742" cy="6691"/>
                <a:chOff x="1700" y="4524"/>
                <a:chExt cx="1742" cy="6691"/>
              </a:xfrm>
            </p:grpSpPr>
            <p:sp>
              <p:nvSpPr>
                <p:cNvPr id="5130" name="Rectangle 14"/>
                <p:cNvSpPr>
                  <a:spLocks noChangeArrowheads="1"/>
                </p:cNvSpPr>
                <p:nvPr/>
              </p:nvSpPr>
              <p:spPr bwMode="auto">
                <a:xfrm>
                  <a:off x="1743" y="4524"/>
                  <a:ext cx="1656" cy="6691"/>
                </a:xfrm>
                <a:prstGeom prst="rect">
                  <a:avLst/>
                </a:prstGeom>
                <a:noFill/>
                <a:ln w="7620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1400" b="1" u="sng">
                      <a:solidFill>
                        <a:srgbClr val="800080"/>
                      </a:solidFill>
                      <a:latin typeface="Arial" panose="020B0604020202020204" pitchFamily="34" charset="0"/>
                      <a:cs typeface="Arial" panose="020B0604020202020204" pitchFamily="34" charset="0"/>
                    </a:rPr>
                    <a:t>Emotion –</a:t>
                  </a:r>
                  <a:r>
                    <a:rPr lang="en-GB" altLang="en-US" sz="800" b="1" u="sng">
                      <a:solidFill>
                        <a:srgbClr val="800080"/>
                      </a:solidFill>
                      <a:latin typeface="Arial" panose="020B0604020202020204" pitchFamily="34" charset="0"/>
                      <a:cs typeface="Arial" panose="020B0604020202020204" pitchFamily="34" charset="0"/>
                    </a:rPr>
                    <a:t> </a:t>
                  </a:r>
                  <a:endParaRPr lang="en-GB" altLang="en-US" sz="800" b="1">
                    <a:latin typeface="Arial" panose="020B0604020202020204" pitchFamily="34" charset="0"/>
                    <a:cs typeface="Arial" panose="020B0604020202020204" pitchFamily="34" charset="0"/>
                  </a:endParaRPr>
                </a:p>
                <a:p>
                  <a:r>
                    <a:rPr lang="en-GB" altLang="en-US" sz="800">
                      <a:solidFill>
                        <a:srgbClr val="800080"/>
                      </a:solidFill>
                      <a:latin typeface="Univers" pitchFamily="34" charset="0"/>
                      <a:cs typeface="Times New Roman" panose="02020603050405020304" pitchFamily="18" charset="0"/>
                    </a:rPr>
                    <a:t> </a:t>
                  </a:r>
                  <a:endParaRPr lang="en-GB" altLang="en-US" sz="800">
                    <a:latin typeface="Arial Unicode MS" pitchFamily="34" charset="-128"/>
                    <a:cs typeface="Times New Roman" panose="02020603050405020304" pitchFamily="18" charset="0"/>
                  </a:endParaRPr>
                </a:p>
                <a:p>
                  <a:pPr lvl="1">
                    <a:buFontTx/>
                    <a:buChar char="•"/>
                  </a:pPr>
                  <a:r>
                    <a:rPr lang="en-GB" altLang="en-US" sz="1200" b="1">
                      <a:solidFill>
                        <a:srgbClr val="993366"/>
                      </a:solidFill>
                      <a:latin typeface="Arial" panose="020B0604020202020204" pitchFamily="34" charset="0"/>
                      <a:cs typeface="Arial" panose="020B0604020202020204" pitchFamily="34" charset="0"/>
                    </a:rPr>
                    <a:t>Imagine you are in the scene or the character in the picture. How do you feel?</a:t>
                  </a:r>
                  <a:endParaRPr lang="en-GB" altLang="en-US" sz="1200">
                    <a:solidFill>
                      <a:srgbClr val="993366"/>
                    </a:solidFill>
                    <a:latin typeface="Univers" pitchFamily="34" charset="0"/>
                  </a:endParaRPr>
                </a:p>
                <a:p>
                  <a:pPr lvl="1">
                    <a:buFontTx/>
                    <a:buChar char="•"/>
                  </a:pPr>
                  <a:r>
                    <a:rPr lang="en-GB" altLang="en-US" sz="1200" b="1">
                      <a:solidFill>
                        <a:srgbClr val="993366"/>
                      </a:solidFill>
                      <a:latin typeface="Arial" panose="020B0604020202020204" pitchFamily="34" charset="0"/>
                      <a:cs typeface="Arial" panose="020B0604020202020204" pitchFamily="34" charset="0"/>
                    </a:rPr>
                    <a:t>What is your body doing?</a:t>
                  </a:r>
                  <a:endParaRPr lang="en-GB" altLang="en-US" sz="1200">
                    <a:solidFill>
                      <a:srgbClr val="993366"/>
                    </a:solidFill>
                    <a:latin typeface="Univers" pitchFamily="34" charset="0"/>
                  </a:endParaRPr>
                </a:p>
                <a:p>
                  <a:pPr lvl="1">
                    <a:buFontTx/>
                    <a:buChar char="•"/>
                  </a:pPr>
                  <a:r>
                    <a:rPr lang="en-GB" altLang="en-US" sz="1200" b="1">
                      <a:solidFill>
                        <a:srgbClr val="993366"/>
                      </a:solidFill>
                      <a:latin typeface="Arial" panose="020B0604020202020204" pitchFamily="34" charset="0"/>
                      <a:cs typeface="Arial" panose="020B0604020202020204" pitchFamily="34" charset="0"/>
                    </a:rPr>
                    <a:t>How does your body react when, for example in Dangle, you’re walking through the snow? You first see the rope dangling from the sky?</a:t>
                  </a:r>
                  <a:endParaRPr lang="en-GB" altLang="en-US" sz="1200">
                    <a:solidFill>
                      <a:srgbClr val="993366"/>
                    </a:solidFill>
                    <a:latin typeface="Univers" pitchFamily="34" charset="0"/>
                  </a:endParaRPr>
                </a:p>
                <a:p>
                  <a:pPr lvl="1">
                    <a:buFontTx/>
                    <a:buChar char="•"/>
                  </a:pPr>
                  <a:r>
                    <a:rPr lang="en-GB" altLang="en-US" sz="1200" b="1">
                      <a:solidFill>
                        <a:srgbClr val="993366"/>
                      </a:solidFill>
                      <a:latin typeface="Arial" panose="020B0604020202020204" pitchFamily="34" charset="0"/>
                      <a:cs typeface="Arial" panose="020B0604020202020204" pitchFamily="34" charset="0"/>
                    </a:rPr>
                    <a:t>How is your body changing? </a:t>
                  </a:r>
                  <a:endParaRPr lang="en-GB" altLang="en-US" sz="1200">
                    <a:solidFill>
                      <a:srgbClr val="993366"/>
                    </a:solidFill>
                    <a:latin typeface="Univers" pitchFamily="34" charset="0"/>
                  </a:endParaRPr>
                </a:p>
                <a:p>
                  <a:pPr lvl="1">
                    <a:buFontTx/>
                    <a:buChar char="•"/>
                  </a:pPr>
                  <a:r>
                    <a:rPr lang="en-GB" altLang="en-US" sz="1200" b="1">
                      <a:solidFill>
                        <a:srgbClr val="993366"/>
                      </a:solidFill>
                      <a:latin typeface="Arial" panose="020B0604020202020204" pitchFamily="34" charset="0"/>
                      <a:cs typeface="Arial" panose="020B0604020202020204" pitchFamily="34" charset="0"/>
                    </a:rPr>
                    <a:t>What are you thinking? What thoughts are going through your mind? </a:t>
                  </a:r>
                  <a:r>
                    <a:rPr lang="en-GB" altLang="en-US" sz="1200">
                      <a:latin typeface="Arial Unicode MS" pitchFamily="34" charset="-128"/>
                      <a:cs typeface="Times New Roman" panose="02020603050405020304" pitchFamily="18" charset="0"/>
                    </a:rPr>
                    <a:t> </a:t>
                  </a:r>
                </a:p>
                <a:p>
                  <a:endParaRPr lang="en-GB" altLang="en-US">
                    <a:latin typeface="Arial Unicode MS" pitchFamily="34" charset="-128"/>
                  </a:endParaRPr>
                </a:p>
              </p:txBody>
            </p:sp>
            <p:sp>
              <p:nvSpPr>
                <p:cNvPr id="5131" name="Rectangle 15"/>
                <p:cNvSpPr>
                  <a:spLocks noChangeArrowheads="1"/>
                </p:cNvSpPr>
                <p:nvPr/>
              </p:nvSpPr>
              <p:spPr bwMode="auto">
                <a:xfrm>
                  <a:off x="1700" y="4524"/>
                  <a:ext cx="1742" cy="6691"/>
                </a:xfrm>
                <a:prstGeom prst="rect">
                  <a:avLst/>
                </a:prstGeom>
                <a:noFill/>
                <a:ln w="762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sp>
          <p:nvSpPr>
            <p:cNvPr id="5125" name="Rectangle 16"/>
            <p:cNvSpPr>
              <a:spLocks noChangeArrowheads="1"/>
            </p:cNvSpPr>
            <p:nvPr/>
          </p:nvSpPr>
          <p:spPr bwMode="auto">
            <a:xfrm>
              <a:off x="-3" y="-3"/>
              <a:ext cx="3448" cy="11221"/>
            </a:xfrm>
            <a:prstGeom prst="rect">
              <a:avLst/>
            </a:prstGeom>
            <a:noFill/>
            <a:ln w="762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sp>
        <p:nvSpPr>
          <p:cNvPr id="5123" name="Text Box 17"/>
          <p:cNvSpPr txBox="1">
            <a:spLocks noChangeArrowheads="1"/>
          </p:cNvSpPr>
          <p:nvPr/>
        </p:nvSpPr>
        <p:spPr bwMode="auto">
          <a:xfrm>
            <a:off x="4953000" y="1524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GB" altLang="en-US" u="sng">
                <a:solidFill>
                  <a:schemeClr val="tx2"/>
                </a:solidFill>
                <a:latin typeface="Univers" pitchFamily="34" charset="0"/>
              </a:rPr>
              <a:t>‘OSIE’</a:t>
            </a:r>
          </a:p>
        </p:txBody>
      </p:sp>
    </p:spTree>
    <p:extLst>
      <p:ext uri="{BB962C8B-B14F-4D97-AF65-F5344CB8AC3E}">
        <p14:creationId xmlns:p14="http://schemas.microsoft.com/office/powerpoint/2010/main" val="3215918908"/>
      </p:ext>
    </p:extLst>
  </p:cSld>
  <p:clrMapOvr>
    <a:masterClrMapping/>
  </p:clrMapOvr>
  <p:transition spd="med">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514600" y="228600"/>
            <a:ext cx="7010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GB" altLang="en-US" sz="3600" b="1">
                <a:solidFill>
                  <a:schemeClr val="bg1"/>
                </a:solidFill>
                <a:latin typeface="Arial" panose="020B0604020202020204" pitchFamily="34" charset="0"/>
              </a:rPr>
              <a:t>O S I E</a:t>
            </a:r>
            <a:endParaRPr lang="en-GB" altLang="en-US" sz="2000" b="1">
              <a:solidFill>
                <a:schemeClr val="bg1"/>
              </a:solidFill>
              <a:latin typeface="Arial" panose="020B0604020202020204" pitchFamily="34" charset="0"/>
            </a:endParaRPr>
          </a:p>
        </p:txBody>
      </p:sp>
      <p:graphicFrame>
        <p:nvGraphicFramePr>
          <p:cNvPr id="339971" name="Group 3"/>
          <p:cNvGraphicFramePr>
            <a:graphicFrameLocks noGrp="1"/>
          </p:cNvGraphicFramePr>
          <p:nvPr/>
        </p:nvGraphicFramePr>
        <p:xfrm>
          <a:off x="1905000" y="685800"/>
          <a:ext cx="8382000" cy="5334000"/>
        </p:xfrm>
        <a:graphic>
          <a:graphicData uri="http://schemas.openxmlformats.org/drawingml/2006/table">
            <a:tbl>
              <a:tblPr/>
              <a:tblGrid>
                <a:gridCol w="4191000">
                  <a:extLst>
                    <a:ext uri="{9D8B030D-6E8A-4147-A177-3AD203B41FA5}">
                      <a16:colId xmlns:a16="http://schemas.microsoft.com/office/drawing/2014/main" val="2697763329"/>
                    </a:ext>
                  </a:extLst>
                </a:gridCol>
                <a:gridCol w="4191000">
                  <a:extLst>
                    <a:ext uri="{9D8B030D-6E8A-4147-A177-3AD203B41FA5}">
                      <a16:colId xmlns:a16="http://schemas.microsoft.com/office/drawing/2014/main" val="978468008"/>
                    </a:ext>
                  </a:extLst>
                </a:gridCol>
              </a:tblGrid>
              <a:tr h="26670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400" b="0" i="0" u="sng" strike="noStrike" cap="none" normalizeH="0" baseline="0" smtClean="0">
                          <a:ln>
                            <a:noFill/>
                          </a:ln>
                          <a:solidFill>
                            <a:schemeClr val="tx2"/>
                          </a:solidFill>
                          <a:effectLst/>
                          <a:latin typeface="Arial" panose="020B0604020202020204" pitchFamily="34" charset="0"/>
                        </a:rPr>
                        <a:t>Observation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400" b="0" i="0" u="sng" strike="noStrike" cap="none" normalizeH="0" baseline="0" smtClean="0">
                          <a:ln>
                            <a:noFill/>
                          </a:ln>
                          <a:solidFill>
                            <a:schemeClr val="tx2"/>
                          </a:solidFill>
                          <a:effectLst/>
                          <a:latin typeface="Arial" panose="020B0604020202020204" pitchFamily="34" charset="0"/>
                        </a:rPr>
                        <a:t>Imagination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34061634"/>
                  </a:ext>
                </a:extLst>
              </a:tr>
              <a:tr h="26670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400" b="0" i="0" u="sng" strike="noStrike" cap="none" normalizeH="0" baseline="0" smtClean="0">
                          <a:ln>
                            <a:noFill/>
                          </a:ln>
                          <a:solidFill>
                            <a:schemeClr val="tx2"/>
                          </a:solidFill>
                          <a:effectLst/>
                          <a:latin typeface="Arial" panose="020B0604020202020204" pitchFamily="34" charset="0"/>
                        </a:rPr>
                        <a:t>Sensation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400" b="0" i="0" u="sng" strike="noStrike" cap="none" normalizeH="0" baseline="0" smtClean="0">
                          <a:ln>
                            <a:noFill/>
                          </a:ln>
                          <a:solidFill>
                            <a:schemeClr val="tx2"/>
                          </a:solidFill>
                          <a:effectLst/>
                          <a:latin typeface="Arial" panose="020B0604020202020204" pitchFamily="34" charset="0"/>
                        </a:rPr>
                        <a:t>Emotion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66964449"/>
                  </a:ext>
                </a:extLst>
              </a:tr>
            </a:tbl>
          </a:graphicData>
        </a:graphic>
      </p:graphicFrame>
    </p:spTree>
    <p:extLst>
      <p:ext uri="{BB962C8B-B14F-4D97-AF65-F5344CB8AC3E}">
        <p14:creationId xmlns:p14="http://schemas.microsoft.com/office/powerpoint/2010/main" val="4072821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D:\Documents and Settings\linkd\My Documents\InterVideo\WinDVD\Capture\NBX0EUW1-11.jpg"/>
          <p:cNvPicPr>
            <a:picLocks noChangeAspect="1" noChangeArrowheads="1"/>
          </p:cNvPicPr>
          <p:nvPr/>
        </p:nvPicPr>
        <p:blipFill>
          <a:blip r:embed="rId2">
            <a:extLst>
              <a:ext uri="{28A0092B-C50C-407E-A947-70E740481C1C}">
                <a14:useLocalDpi xmlns:a14="http://schemas.microsoft.com/office/drawing/2010/main" val="0"/>
              </a:ext>
            </a:extLst>
          </a:blip>
          <a:srcRect l="11073" r="11073"/>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Text Box 3"/>
          <p:cNvSpPr txBox="1">
            <a:spLocks noChangeArrowheads="1"/>
          </p:cNvSpPr>
          <p:nvPr/>
        </p:nvSpPr>
        <p:spPr bwMode="auto">
          <a:xfrm>
            <a:off x="3810000" y="533401"/>
            <a:ext cx="4191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GB" altLang="en-US" sz="2800">
                <a:solidFill>
                  <a:schemeClr val="bg1"/>
                </a:solidFill>
                <a:latin typeface="Univers" pitchFamily="34" charset="0"/>
              </a:rPr>
              <a:t>Word Waiter</a:t>
            </a:r>
          </a:p>
        </p:txBody>
      </p:sp>
      <p:graphicFrame>
        <p:nvGraphicFramePr>
          <p:cNvPr id="342020" name="Group 4"/>
          <p:cNvGraphicFramePr>
            <a:graphicFrameLocks noGrp="1"/>
          </p:cNvGraphicFramePr>
          <p:nvPr/>
        </p:nvGraphicFramePr>
        <p:xfrm>
          <a:off x="2209800" y="1397000"/>
          <a:ext cx="7772400" cy="4622800"/>
        </p:xfrm>
        <a:graphic>
          <a:graphicData uri="http://schemas.openxmlformats.org/drawingml/2006/table">
            <a:tbl>
              <a:tblPr/>
              <a:tblGrid>
                <a:gridCol w="2590800">
                  <a:extLst>
                    <a:ext uri="{9D8B030D-6E8A-4147-A177-3AD203B41FA5}">
                      <a16:colId xmlns:a16="http://schemas.microsoft.com/office/drawing/2014/main" val="1026980417"/>
                    </a:ext>
                  </a:extLst>
                </a:gridCol>
                <a:gridCol w="2590800">
                  <a:extLst>
                    <a:ext uri="{9D8B030D-6E8A-4147-A177-3AD203B41FA5}">
                      <a16:colId xmlns:a16="http://schemas.microsoft.com/office/drawing/2014/main" val="2075930252"/>
                    </a:ext>
                  </a:extLst>
                </a:gridCol>
                <a:gridCol w="2590800">
                  <a:extLst>
                    <a:ext uri="{9D8B030D-6E8A-4147-A177-3AD203B41FA5}">
                      <a16:colId xmlns:a16="http://schemas.microsoft.com/office/drawing/2014/main" val="973546796"/>
                    </a:ext>
                  </a:extLst>
                </a:gridCol>
              </a:tblGrid>
              <a:tr h="10271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600" b="0" i="0" u="none" strike="noStrike" cap="none" normalizeH="0" baseline="0" smtClean="0">
                          <a:ln>
                            <a:noFill/>
                          </a:ln>
                          <a:solidFill>
                            <a:schemeClr val="bg1"/>
                          </a:solidFill>
                          <a:effectLst/>
                          <a:latin typeface="Arial" panose="020B0604020202020204" pitchFamily="34" charset="0"/>
                        </a:rPr>
                        <a:t>What  5 things can you see?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600" b="0" i="0" u="none" strike="noStrike" cap="none" normalizeH="0" baseline="0" smtClean="0">
                          <a:ln>
                            <a:noFill/>
                          </a:ln>
                          <a:solidFill>
                            <a:schemeClr val="bg1"/>
                          </a:solidFill>
                          <a:effectLst/>
                          <a:latin typeface="Arial" panose="020B0604020202020204" pitchFamily="34" charset="0"/>
                        </a:rPr>
                        <a:t>Add a verb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600" b="0" i="0" u="none" strike="noStrike" cap="none" normalizeH="0" baseline="0" smtClean="0">
                          <a:ln>
                            <a:noFill/>
                          </a:ln>
                          <a:solidFill>
                            <a:schemeClr val="bg1"/>
                          </a:solidFill>
                          <a:effectLst/>
                          <a:latin typeface="Arial" panose="020B0604020202020204" pitchFamily="34" charset="0"/>
                        </a:rPr>
                        <a:t>Add an adverb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59157005"/>
                  </a:ext>
                </a:extLst>
              </a:tr>
              <a:tr h="3595687">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72780334"/>
                  </a:ext>
                </a:extLst>
              </a:tr>
            </a:tbl>
          </a:graphicData>
        </a:graphic>
      </p:graphicFrame>
    </p:spTree>
    <p:extLst>
      <p:ext uri="{BB962C8B-B14F-4D97-AF65-F5344CB8AC3E}">
        <p14:creationId xmlns:p14="http://schemas.microsoft.com/office/powerpoint/2010/main" val="2279434958"/>
      </p:ext>
    </p:extLst>
  </p:cSld>
  <p:clrMapOvr>
    <a:masterClrMapping/>
  </p:clrMapOvr>
  <p:transition spd="med">
    <p:zoom dir="in"/>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1524000" y="0"/>
            <a:ext cx="9144000" cy="68580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pic>
        <p:nvPicPr>
          <p:cNvPr id="8195" name="Picture 3" descr="D:\Documents and Settings\admin\My Documents\InterVideo\WinDVD\Capture\T2E0EUW1                        -1.jpg"/>
          <p:cNvPicPr>
            <a:picLocks noChangeAspect="1" noChangeArrowheads="1"/>
          </p:cNvPicPr>
          <p:nvPr/>
        </p:nvPicPr>
        <p:blipFill>
          <a:blip r:embed="rId3">
            <a:lum bright="20000"/>
            <a:extLst>
              <a:ext uri="{28A0092B-C50C-407E-A947-70E740481C1C}">
                <a14:useLocalDpi xmlns:a14="http://schemas.microsoft.com/office/drawing/2010/main" val="0"/>
              </a:ext>
            </a:extLst>
          </a:blip>
          <a:srcRect/>
          <a:stretch>
            <a:fillRect/>
          </a:stretch>
        </p:blipFill>
        <p:spPr bwMode="auto">
          <a:xfrm>
            <a:off x="1676400" y="228600"/>
            <a:ext cx="8991600" cy="536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tx2"/>
                </a:solidFill>
                <a:miter lim="800000"/>
                <a:headEnd/>
                <a:tailEnd/>
              </a14:hiddenLine>
            </a:ext>
          </a:extLst>
        </p:spPr>
      </p:pic>
      <p:sp>
        <p:nvSpPr>
          <p:cNvPr id="8196" name="Text Box 4"/>
          <p:cNvSpPr txBox="1">
            <a:spLocks noChangeArrowheads="1"/>
          </p:cNvSpPr>
          <p:nvPr/>
        </p:nvSpPr>
        <p:spPr bwMode="auto">
          <a:xfrm>
            <a:off x="4572000" y="152400"/>
            <a:ext cx="2971800" cy="831850"/>
          </a:xfrm>
          <a:prstGeom prst="rect">
            <a:avLst/>
          </a:prstGeom>
          <a:solidFill>
            <a:srgbClr val="6699FF"/>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GB" altLang="en-US">
                <a:solidFill>
                  <a:schemeClr val="bg1"/>
                </a:solidFill>
                <a:latin typeface="Univers" pitchFamily="34" charset="0"/>
              </a:rPr>
              <a:t>Rhinoceros Words – FS/KS1?</a:t>
            </a:r>
            <a:endParaRPr lang="en-GB" altLang="en-US" sz="2000">
              <a:solidFill>
                <a:schemeClr val="bg1"/>
              </a:solidFill>
              <a:latin typeface="Univers" pitchFamily="34" charset="0"/>
            </a:endParaRPr>
          </a:p>
        </p:txBody>
      </p:sp>
      <p:sp>
        <p:nvSpPr>
          <p:cNvPr id="8197" name="Line 5"/>
          <p:cNvSpPr>
            <a:spLocks noChangeShapeType="1"/>
          </p:cNvSpPr>
          <p:nvPr/>
        </p:nvSpPr>
        <p:spPr bwMode="auto">
          <a:xfrm>
            <a:off x="10668000" y="304800"/>
            <a:ext cx="0" cy="5334000"/>
          </a:xfrm>
          <a:prstGeom prst="line">
            <a:avLst/>
          </a:prstGeom>
          <a:noFill/>
          <a:ln w="762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8" name="Text Box 6"/>
          <p:cNvSpPr txBox="1">
            <a:spLocks noChangeArrowheads="1"/>
          </p:cNvSpPr>
          <p:nvPr/>
        </p:nvSpPr>
        <p:spPr bwMode="auto">
          <a:xfrm>
            <a:off x="2971800" y="5334001"/>
            <a:ext cx="6096000" cy="1338263"/>
          </a:xfrm>
          <a:prstGeom prst="rect">
            <a:avLst/>
          </a:prstGeom>
          <a:solidFill>
            <a:srgbClr val="6699FF"/>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GB" altLang="en-US" sz="1800">
                <a:solidFill>
                  <a:schemeClr val="bg1"/>
                </a:solidFill>
                <a:latin typeface="Univers" pitchFamily="34" charset="0"/>
              </a:rPr>
              <a:t>What can you see? </a:t>
            </a:r>
          </a:p>
          <a:p>
            <a:pPr eaLnBrk="1" hangingPunct="1">
              <a:spcBef>
                <a:spcPct val="50000"/>
              </a:spcBef>
            </a:pPr>
            <a:r>
              <a:rPr lang="en-GB" altLang="en-US" sz="1800">
                <a:solidFill>
                  <a:schemeClr val="bg1"/>
                </a:solidFill>
                <a:latin typeface="Univers" pitchFamily="34" charset="0"/>
              </a:rPr>
              <a:t>Generate as many words as you can about this image. The freedom of collecting words is important – not the spelling! </a:t>
            </a:r>
          </a:p>
        </p:txBody>
      </p:sp>
      <p:sp>
        <p:nvSpPr>
          <p:cNvPr id="8199" name="AutoShape 7"/>
          <p:cNvSpPr>
            <a:spLocks noChangeArrowheads="1"/>
          </p:cNvSpPr>
          <p:nvPr/>
        </p:nvSpPr>
        <p:spPr bwMode="auto">
          <a:xfrm>
            <a:off x="8610600" y="152400"/>
            <a:ext cx="1828800" cy="381000"/>
          </a:xfrm>
          <a:prstGeom prst="wedgeRoundRectCallout">
            <a:avLst>
              <a:gd name="adj1" fmla="val 61111"/>
              <a:gd name="adj2" fmla="val -32500"/>
              <a:gd name="adj3" fmla="val 16667"/>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en-US" altLang="en-US">
              <a:latin typeface="Univers" pitchFamily="34" charset="0"/>
            </a:endParaRPr>
          </a:p>
        </p:txBody>
      </p:sp>
      <p:sp>
        <p:nvSpPr>
          <p:cNvPr id="8200" name="Text Box 8"/>
          <p:cNvSpPr txBox="1">
            <a:spLocks noChangeArrowheads="1"/>
          </p:cNvSpPr>
          <p:nvPr/>
        </p:nvSpPr>
        <p:spPr bwMode="auto">
          <a:xfrm>
            <a:off x="8763000" y="228600"/>
            <a:ext cx="152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GB" altLang="en-US" sz="1200">
                <a:latin typeface="Arial" panose="020B0604020202020204" pitchFamily="34" charset="0"/>
              </a:rPr>
              <a:t>Why ‘Rhinoceros?’</a:t>
            </a:r>
          </a:p>
        </p:txBody>
      </p:sp>
    </p:spTree>
    <p:extLst>
      <p:ext uri="{BB962C8B-B14F-4D97-AF65-F5344CB8AC3E}">
        <p14:creationId xmlns:p14="http://schemas.microsoft.com/office/powerpoint/2010/main" val="3142229856"/>
      </p:ext>
    </p:extLst>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2" name="Group 2"/>
          <p:cNvGrpSpPr>
            <a:grpSpLocks/>
          </p:cNvGrpSpPr>
          <p:nvPr/>
        </p:nvGrpSpPr>
        <p:grpSpPr bwMode="auto">
          <a:xfrm>
            <a:off x="2819400" y="762000"/>
            <a:ext cx="6675438" cy="5105400"/>
            <a:chOff x="642" y="150"/>
            <a:chExt cx="3504" cy="3282"/>
          </a:xfrm>
        </p:grpSpPr>
        <p:sp>
          <p:nvSpPr>
            <p:cNvPr id="10271" name="Oval 3"/>
            <p:cNvSpPr>
              <a:spLocks noChangeArrowheads="1"/>
            </p:cNvSpPr>
            <p:nvPr/>
          </p:nvSpPr>
          <p:spPr bwMode="auto">
            <a:xfrm>
              <a:off x="642" y="150"/>
              <a:ext cx="3504" cy="3282"/>
            </a:xfrm>
            <a:prstGeom prst="ellipse">
              <a:avLst/>
            </a:prstGeom>
            <a:solidFill>
              <a:srgbClr val="40E0D0"/>
            </a:solidFill>
            <a:ln w="38100">
              <a:solidFill>
                <a:srgbClr val="40E0D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0272" name="Oval 4"/>
            <p:cNvSpPr>
              <a:spLocks noChangeArrowheads="1"/>
            </p:cNvSpPr>
            <p:nvPr/>
          </p:nvSpPr>
          <p:spPr bwMode="auto">
            <a:xfrm>
              <a:off x="1212" y="672"/>
              <a:ext cx="2388" cy="2170"/>
            </a:xfrm>
            <a:prstGeom prst="ellipse">
              <a:avLst/>
            </a:prstGeom>
            <a:solidFill>
              <a:srgbClr val="7B7BC0"/>
            </a:solidFill>
            <a:ln w="38100">
              <a:solidFill>
                <a:srgbClr val="7B7B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0273" name="Oval 5"/>
            <p:cNvSpPr>
              <a:spLocks noChangeArrowheads="1"/>
            </p:cNvSpPr>
            <p:nvPr/>
          </p:nvSpPr>
          <p:spPr bwMode="auto">
            <a:xfrm>
              <a:off x="1854" y="1194"/>
              <a:ext cx="1128" cy="1074"/>
            </a:xfrm>
            <a:prstGeom prst="ellipse">
              <a:avLst/>
            </a:prstGeom>
            <a:solidFill>
              <a:srgbClr val="0000FF"/>
            </a:solidFill>
            <a:ln w="38100">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sp>
        <p:nvSpPr>
          <p:cNvPr id="10243" name="Text Box 6"/>
          <p:cNvSpPr txBox="1">
            <a:spLocks noChangeArrowheads="1"/>
          </p:cNvSpPr>
          <p:nvPr/>
        </p:nvSpPr>
        <p:spPr bwMode="auto">
          <a:xfrm>
            <a:off x="3116263" y="4240213"/>
            <a:ext cx="23923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fast-moving</a:t>
            </a:r>
          </a:p>
        </p:txBody>
      </p:sp>
      <p:sp>
        <p:nvSpPr>
          <p:cNvPr id="10244" name="Text Box 7"/>
          <p:cNvSpPr txBox="1">
            <a:spLocks noChangeArrowheads="1"/>
          </p:cNvSpPr>
          <p:nvPr/>
        </p:nvSpPr>
        <p:spPr bwMode="auto">
          <a:xfrm>
            <a:off x="8991601" y="3505200"/>
            <a:ext cx="1844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peaceful</a:t>
            </a:r>
          </a:p>
        </p:txBody>
      </p:sp>
      <p:sp>
        <p:nvSpPr>
          <p:cNvPr id="10245" name="Text Box 8"/>
          <p:cNvSpPr txBox="1">
            <a:spLocks noChangeArrowheads="1"/>
          </p:cNvSpPr>
          <p:nvPr/>
        </p:nvSpPr>
        <p:spPr bwMode="auto">
          <a:xfrm>
            <a:off x="7696200" y="5867400"/>
            <a:ext cx="198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imposing</a:t>
            </a:r>
          </a:p>
        </p:txBody>
      </p:sp>
      <p:sp>
        <p:nvSpPr>
          <p:cNvPr id="10246" name="Text Box 9"/>
          <p:cNvSpPr txBox="1">
            <a:spLocks noChangeArrowheads="1"/>
          </p:cNvSpPr>
          <p:nvPr/>
        </p:nvSpPr>
        <p:spPr bwMode="auto">
          <a:xfrm>
            <a:off x="9144000" y="4419600"/>
            <a:ext cx="1227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slow</a:t>
            </a:r>
          </a:p>
        </p:txBody>
      </p:sp>
      <p:sp>
        <p:nvSpPr>
          <p:cNvPr id="10247" name="Text Box 10"/>
          <p:cNvSpPr txBox="1">
            <a:spLocks noChangeArrowheads="1"/>
          </p:cNvSpPr>
          <p:nvPr/>
        </p:nvSpPr>
        <p:spPr bwMode="auto">
          <a:xfrm>
            <a:off x="3505200" y="5638800"/>
            <a:ext cx="1181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dark</a:t>
            </a:r>
          </a:p>
        </p:txBody>
      </p:sp>
      <p:sp>
        <p:nvSpPr>
          <p:cNvPr id="10248" name="Text Box 11"/>
          <p:cNvSpPr txBox="1">
            <a:spLocks noChangeArrowheads="1"/>
          </p:cNvSpPr>
          <p:nvPr/>
        </p:nvSpPr>
        <p:spPr bwMode="auto">
          <a:xfrm>
            <a:off x="8956675" y="1606550"/>
            <a:ext cx="1250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calm</a:t>
            </a:r>
          </a:p>
        </p:txBody>
      </p:sp>
      <p:sp>
        <p:nvSpPr>
          <p:cNvPr id="10249" name="Text Box 12"/>
          <p:cNvSpPr txBox="1">
            <a:spLocks noChangeArrowheads="1"/>
          </p:cNvSpPr>
          <p:nvPr/>
        </p:nvSpPr>
        <p:spPr bwMode="auto">
          <a:xfrm>
            <a:off x="9277350" y="341313"/>
            <a:ext cx="1409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funny</a:t>
            </a:r>
          </a:p>
        </p:txBody>
      </p:sp>
      <p:sp>
        <p:nvSpPr>
          <p:cNvPr id="10250" name="Text Box 13"/>
          <p:cNvSpPr txBox="1">
            <a:spLocks noChangeArrowheads="1"/>
          </p:cNvSpPr>
          <p:nvPr/>
        </p:nvSpPr>
        <p:spPr bwMode="auto">
          <a:xfrm>
            <a:off x="5654676" y="550863"/>
            <a:ext cx="2506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light-hearted</a:t>
            </a:r>
          </a:p>
        </p:txBody>
      </p:sp>
      <p:sp>
        <p:nvSpPr>
          <p:cNvPr id="10251" name="Text Box 14"/>
          <p:cNvSpPr txBox="1">
            <a:spLocks noChangeArrowheads="1"/>
          </p:cNvSpPr>
          <p:nvPr/>
        </p:nvSpPr>
        <p:spPr bwMode="auto">
          <a:xfrm>
            <a:off x="8956675" y="2643188"/>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exciting</a:t>
            </a:r>
          </a:p>
        </p:txBody>
      </p:sp>
      <p:sp>
        <p:nvSpPr>
          <p:cNvPr id="10252" name="Text Box 15"/>
          <p:cNvSpPr txBox="1">
            <a:spLocks noChangeArrowheads="1"/>
          </p:cNvSpPr>
          <p:nvPr/>
        </p:nvSpPr>
        <p:spPr bwMode="auto">
          <a:xfrm>
            <a:off x="9163051" y="42863"/>
            <a:ext cx="1363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tense</a:t>
            </a:r>
          </a:p>
        </p:txBody>
      </p:sp>
      <p:sp>
        <p:nvSpPr>
          <p:cNvPr id="10253" name="Text Box 16"/>
          <p:cNvSpPr txBox="1">
            <a:spLocks noChangeArrowheads="1"/>
          </p:cNvSpPr>
          <p:nvPr/>
        </p:nvSpPr>
        <p:spPr bwMode="auto">
          <a:xfrm>
            <a:off x="8686801" y="5181600"/>
            <a:ext cx="1387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angry</a:t>
            </a:r>
          </a:p>
        </p:txBody>
      </p:sp>
      <p:sp>
        <p:nvSpPr>
          <p:cNvPr id="10254" name="Text Box 17"/>
          <p:cNvSpPr txBox="1">
            <a:spLocks noChangeArrowheads="1"/>
          </p:cNvSpPr>
          <p:nvPr/>
        </p:nvSpPr>
        <p:spPr bwMode="auto">
          <a:xfrm>
            <a:off x="6923088" y="144463"/>
            <a:ext cx="186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amusing</a:t>
            </a:r>
          </a:p>
        </p:txBody>
      </p:sp>
      <p:sp>
        <p:nvSpPr>
          <p:cNvPr id="10255" name="Text Box 18"/>
          <p:cNvSpPr txBox="1">
            <a:spLocks noChangeArrowheads="1"/>
          </p:cNvSpPr>
          <p:nvPr/>
        </p:nvSpPr>
        <p:spPr bwMode="auto">
          <a:xfrm>
            <a:off x="5083176" y="246063"/>
            <a:ext cx="1431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violent</a:t>
            </a:r>
          </a:p>
        </p:txBody>
      </p:sp>
      <p:sp>
        <p:nvSpPr>
          <p:cNvPr id="10256" name="Text Box 19"/>
          <p:cNvSpPr txBox="1">
            <a:spLocks noChangeArrowheads="1"/>
          </p:cNvSpPr>
          <p:nvPr/>
        </p:nvSpPr>
        <p:spPr bwMode="auto">
          <a:xfrm>
            <a:off x="8374063" y="1166813"/>
            <a:ext cx="25066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adventurous</a:t>
            </a:r>
          </a:p>
        </p:txBody>
      </p:sp>
      <p:sp>
        <p:nvSpPr>
          <p:cNvPr id="10257" name="Text Box 20"/>
          <p:cNvSpPr txBox="1">
            <a:spLocks noChangeArrowheads="1"/>
          </p:cNvSpPr>
          <p:nvPr/>
        </p:nvSpPr>
        <p:spPr bwMode="auto">
          <a:xfrm>
            <a:off x="3676651" y="990600"/>
            <a:ext cx="1431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gentle</a:t>
            </a:r>
          </a:p>
        </p:txBody>
      </p:sp>
      <p:sp>
        <p:nvSpPr>
          <p:cNvPr id="10258" name="Text Box 21"/>
          <p:cNvSpPr txBox="1">
            <a:spLocks noChangeArrowheads="1"/>
          </p:cNvSpPr>
          <p:nvPr/>
        </p:nvSpPr>
        <p:spPr bwMode="auto">
          <a:xfrm>
            <a:off x="1539876" y="1382713"/>
            <a:ext cx="1889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romantic</a:t>
            </a:r>
          </a:p>
        </p:txBody>
      </p:sp>
      <p:sp>
        <p:nvSpPr>
          <p:cNvPr id="10259" name="Text Box 22"/>
          <p:cNvSpPr txBox="1">
            <a:spLocks noChangeArrowheads="1"/>
          </p:cNvSpPr>
          <p:nvPr/>
        </p:nvSpPr>
        <p:spPr bwMode="auto">
          <a:xfrm>
            <a:off x="1608139" y="2147888"/>
            <a:ext cx="13414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scary</a:t>
            </a:r>
          </a:p>
        </p:txBody>
      </p:sp>
      <p:sp>
        <p:nvSpPr>
          <p:cNvPr id="10260" name="Text Box 23"/>
          <p:cNvSpPr txBox="1">
            <a:spLocks noChangeArrowheads="1"/>
          </p:cNvSpPr>
          <p:nvPr/>
        </p:nvSpPr>
        <p:spPr bwMode="auto">
          <a:xfrm>
            <a:off x="1828800" y="5334000"/>
            <a:ext cx="13858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harsh</a:t>
            </a:r>
          </a:p>
        </p:txBody>
      </p:sp>
      <p:sp>
        <p:nvSpPr>
          <p:cNvPr id="10261" name="Text Box 24"/>
          <p:cNvSpPr txBox="1">
            <a:spLocks noChangeArrowheads="1"/>
          </p:cNvSpPr>
          <p:nvPr/>
        </p:nvSpPr>
        <p:spPr bwMode="auto">
          <a:xfrm>
            <a:off x="4648200" y="5943600"/>
            <a:ext cx="186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dramatic</a:t>
            </a:r>
          </a:p>
        </p:txBody>
      </p:sp>
      <p:sp>
        <p:nvSpPr>
          <p:cNvPr id="10262" name="Text Box 25"/>
          <p:cNvSpPr txBox="1">
            <a:spLocks noChangeArrowheads="1"/>
          </p:cNvSpPr>
          <p:nvPr/>
        </p:nvSpPr>
        <p:spPr bwMode="auto">
          <a:xfrm>
            <a:off x="1752600" y="1752600"/>
            <a:ext cx="1136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silly</a:t>
            </a:r>
          </a:p>
        </p:txBody>
      </p:sp>
      <p:sp>
        <p:nvSpPr>
          <p:cNvPr id="10263" name="Text Box 26"/>
          <p:cNvSpPr txBox="1">
            <a:spLocks noChangeArrowheads="1"/>
          </p:cNvSpPr>
          <p:nvPr/>
        </p:nvSpPr>
        <p:spPr bwMode="auto">
          <a:xfrm>
            <a:off x="1608139" y="882650"/>
            <a:ext cx="1431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sinister</a:t>
            </a:r>
          </a:p>
        </p:txBody>
      </p:sp>
      <p:sp>
        <p:nvSpPr>
          <p:cNvPr id="10264" name="Text Box 27"/>
          <p:cNvSpPr txBox="1">
            <a:spLocks noChangeArrowheads="1"/>
          </p:cNvSpPr>
          <p:nvPr/>
        </p:nvSpPr>
        <p:spPr bwMode="auto">
          <a:xfrm>
            <a:off x="1630363" y="3821113"/>
            <a:ext cx="22336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frightening</a:t>
            </a:r>
          </a:p>
        </p:txBody>
      </p:sp>
      <p:sp>
        <p:nvSpPr>
          <p:cNvPr id="10265" name="Text Box 28"/>
          <p:cNvSpPr txBox="1">
            <a:spLocks noChangeArrowheads="1"/>
          </p:cNvSpPr>
          <p:nvPr/>
        </p:nvSpPr>
        <p:spPr bwMode="auto">
          <a:xfrm>
            <a:off x="1768475" y="407988"/>
            <a:ext cx="2300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threatening</a:t>
            </a:r>
          </a:p>
        </p:txBody>
      </p:sp>
      <p:sp>
        <p:nvSpPr>
          <p:cNvPr id="10266" name="Text Box 29"/>
          <p:cNvSpPr txBox="1">
            <a:spLocks noChangeArrowheads="1"/>
          </p:cNvSpPr>
          <p:nvPr/>
        </p:nvSpPr>
        <p:spPr bwMode="auto">
          <a:xfrm>
            <a:off x="1630363" y="3095625"/>
            <a:ext cx="13636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warm</a:t>
            </a:r>
          </a:p>
        </p:txBody>
      </p:sp>
      <p:sp>
        <p:nvSpPr>
          <p:cNvPr id="10267" name="Text Box 30"/>
          <p:cNvSpPr txBox="1">
            <a:spLocks noChangeArrowheads="1"/>
          </p:cNvSpPr>
          <p:nvPr/>
        </p:nvSpPr>
        <p:spPr bwMode="auto">
          <a:xfrm>
            <a:off x="1752600" y="45720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sad</a:t>
            </a:r>
          </a:p>
        </p:txBody>
      </p:sp>
      <p:sp>
        <p:nvSpPr>
          <p:cNvPr id="10268" name="Text Box 31"/>
          <p:cNvSpPr txBox="1">
            <a:spLocks noChangeArrowheads="1"/>
          </p:cNvSpPr>
          <p:nvPr/>
        </p:nvSpPr>
        <p:spPr bwMode="auto">
          <a:xfrm>
            <a:off x="6629401" y="6172200"/>
            <a:ext cx="1044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evil</a:t>
            </a:r>
          </a:p>
        </p:txBody>
      </p:sp>
      <p:sp>
        <p:nvSpPr>
          <p:cNvPr id="10269" name="Text Box 32"/>
          <p:cNvSpPr txBox="1">
            <a:spLocks noChangeArrowheads="1"/>
          </p:cNvSpPr>
          <p:nvPr/>
        </p:nvSpPr>
        <p:spPr bwMode="auto">
          <a:xfrm>
            <a:off x="1779589" y="0"/>
            <a:ext cx="21859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dangerous</a:t>
            </a:r>
          </a:p>
        </p:txBody>
      </p:sp>
      <p:sp>
        <p:nvSpPr>
          <p:cNvPr id="10270" name="Text Box 33"/>
          <p:cNvSpPr txBox="1">
            <a:spLocks noChangeArrowheads="1"/>
          </p:cNvSpPr>
          <p:nvPr/>
        </p:nvSpPr>
        <p:spPr bwMode="auto">
          <a:xfrm>
            <a:off x="3641725" y="258763"/>
            <a:ext cx="1181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latin typeface="Arial Unicode MS" pitchFamily="34" charset="-128"/>
              </a:rPr>
              <a:t>cold</a:t>
            </a:r>
          </a:p>
        </p:txBody>
      </p:sp>
    </p:spTree>
    <p:extLst>
      <p:ext uri="{BB962C8B-B14F-4D97-AF65-F5344CB8AC3E}">
        <p14:creationId xmlns:p14="http://schemas.microsoft.com/office/powerpoint/2010/main" val="208271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895600" y="381000"/>
            <a:ext cx="6096000" cy="762000"/>
          </a:xfrm>
          <a:noFill/>
          <a:extLst>
            <a:ext uri="{91240B29-F687-4F45-9708-019B960494DF}">
              <a14:hiddenLine xmlns:a14="http://schemas.microsoft.com/office/drawing/2010/main" w="9525">
                <a:solidFill>
                  <a:schemeClr val="tx2"/>
                </a:solidFill>
                <a:miter lim="800000"/>
                <a:headEnd/>
                <a:tailEnd/>
              </a14:hiddenLine>
            </a:ext>
          </a:extLst>
        </p:spPr>
        <p:txBody>
          <a:bodyPr>
            <a:normAutofit fontScale="90000"/>
          </a:bodyPr>
          <a:lstStyle/>
          <a:p>
            <a:pPr eaLnBrk="1" hangingPunct="1"/>
            <a:r>
              <a:rPr lang="en-GB" altLang="en-US" sz="3200">
                <a:latin typeface="Arial" panose="020B0604020202020204" pitchFamily="34" charset="0"/>
              </a:rPr>
              <a:t>Useful words and phrases to reflect camera shots:</a:t>
            </a:r>
          </a:p>
        </p:txBody>
      </p:sp>
      <p:graphicFrame>
        <p:nvGraphicFramePr>
          <p:cNvPr id="341013" name="Group 21"/>
          <p:cNvGraphicFramePr>
            <a:graphicFrameLocks noGrp="1"/>
          </p:cNvGraphicFramePr>
          <p:nvPr>
            <p:ph type="tbl" idx="1"/>
          </p:nvPr>
        </p:nvGraphicFramePr>
        <p:xfrm>
          <a:off x="1676400" y="1371601"/>
          <a:ext cx="8839200" cy="5407025"/>
        </p:xfrm>
        <a:graphic>
          <a:graphicData uri="http://schemas.openxmlformats.org/drawingml/2006/table">
            <a:tbl>
              <a:tblPr/>
              <a:tblGrid>
                <a:gridCol w="2946400">
                  <a:extLst>
                    <a:ext uri="{9D8B030D-6E8A-4147-A177-3AD203B41FA5}">
                      <a16:colId xmlns:a16="http://schemas.microsoft.com/office/drawing/2014/main" val="900262813"/>
                    </a:ext>
                  </a:extLst>
                </a:gridCol>
                <a:gridCol w="2946400">
                  <a:extLst>
                    <a:ext uri="{9D8B030D-6E8A-4147-A177-3AD203B41FA5}">
                      <a16:colId xmlns:a16="http://schemas.microsoft.com/office/drawing/2014/main" val="4108191203"/>
                    </a:ext>
                  </a:extLst>
                </a:gridCol>
                <a:gridCol w="2946400">
                  <a:extLst>
                    <a:ext uri="{9D8B030D-6E8A-4147-A177-3AD203B41FA5}">
                      <a16:colId xmlns:a16="http://schemas.microsoft.com/office/drawing/2014/main" val="1302463939"/>
                    </a:ext>
                  </a:extLst>
                </a:gridCol>
              </a:tblGrid>
              <a:tr h="166715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500" b="1" i="0" u="sng" strike="noStrike" cap="none" normalizeH="0" baseline="0" smtClean="0">
                          <a:ln>
                            <a:noFill/>
                          </a:ln>
                          <a:solidFill>
                            <a:schemeClr val="tx2"/>
                          </a:solidFill>
                          <a:effectLst/>
                          <a:latin typeface="Arial" panose="020B0604020202020204" pitchFamily="34" charset="0"/>
                        </a:rPr>
                        <a:t>high angle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Looking down…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Far below…</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In the depths…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Beneath us…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1300" b="0" i="0" u="none" strike="noStrike" cap="none" normalizeH="0" baseline="0" smtClean="0">
                        <a:ln>
                          <a:noFill/>
                        </a:ln>
                        <a:solidFill>
                          <a:schemeClr val="tx2"/>
                        </a:solidFill>
                        <a:effectLst/>
                        <a:latin typeface="Arial" panose="020B0604020202020204" pitchFamily="34"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500" b="1" i="0" u="sng" strike="noStrike" cap="none" normalizeH="0" baseline="0" smtClean="0">
                          <a:ln>
                            <a:noFill/>
                          </a:ln>
                          <a:solidFill>
                            <a:schemeClr val="tx2"/>
                          </a:solidFill>
                          <a:effectLst/>
                          <a:latin typeface="Arial" panose="020B0604020202020204" pitchFamily="34" charset="0"/>
                        </a:rPr>
                        <a:t>medium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The boy walked over to the door…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Climbing up the cliff, the boy…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The two girls stared at each other…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Next to the gate, the dog…</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500" b="1" i="0" u="sng" strike="noStrike" cap="none" normalizeH="0" baseline="0" smtClean="0">
                          <a:ln>
                            <a:noFill/>
                          </a:ln>
                          <a:solidFill>
                            <a:schemeClr val="tx2"/>
                          </a:solidFill>
                          <a:effectLst/>
                          <a:latin typeface="Arial" panose="020B0604020202020204" pitchFamily="34" charset="0"/>
                        </a:rPr>
                        <a:t>long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In the distance…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Surrounded by trees, the house nestled on the hill…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Far away…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The sunlight shone down on the streets below…</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729419232"/>
                  </a:ext>
                </a:extLst>
              </a:tr>
              <a:tr h="194451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500" b="1" i="0" u="sng" strike="noStrike" cap="none" normalizeH="0" baseline="0" smtClean="0">
                          <a:ln>
                            <a:noFill/>
                          </a:ln>
                          <a:solidFill>
                            <a:schemeClr val="tx2"/>
                          </a:solidFill>
                          <a:effectLst/>
                          <a:latin typeface="Arial" panose="020B0604020202020204" pitchFamily="34" charset="0"/>
                        </a:rPr>
                        <a:t>low angle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Looking up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Like a giant, she hovered over me.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Staring up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The sky above looked like…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Up above…</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500" b="1" i="0" u="sng" strike="noStrike" cap="none" normalizeH="0" baseline="0" smtClean="0">
                          <a:ln>
                            <a:noFill/>
                          </a:ln>
                          <a:solidFill>
                            <a:schemeClr val="tx2"/>
                          </a:solidFill>
                          <a:effectLst/>
                          <a:latin typeface="Arial" panose="020B0604020202020204" pitchFamily="34" charset="0"/>
                        </a:rPr>
                        <a:t>aerial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Like ants, the people below scurried around.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The street raced towards him as he fell.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The roads looked like a grid as I wondered where to land.</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500" b="1" i="0" u="sng" strike="noStrike" cap="none" normalizeH="0" baseline="0" smtClean="0">
                          <a:ln>
                            <a:noFill/>
                          </a:ln>
                          <a:solidFill>
                            <a:schemeClr val="tx2"/>
                          </a:solidFill>
                          <a:effectLst/>
                          <a:latin typeface="Arial" panose="020B0604020202020204" pitchFamily="34" charset="0"/>
                        </a:rPr>
                        <a:t>close-up</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Scrutinizing the ground, she…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Like blades of grass in the breeze, her hair swayed…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Up close…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He smiled…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Their hands clasped together…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The door handle turned…</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539864298"/>
                  </a:ext>
                </a:extLst>
              </a:tr>
              <a:tr h="1795357">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500" b="1" i="0" u="sng" strike="noStrike" cap="none" normalizeH="0" baseline="0" smtClean="0">
                          <a:ln>
                            <a:noFill/>
                          </a:ln>
                          <a:solidFill>
                            <a:schemeClr val="tx2"/>
                          </a:solidFill>
                          <a:effectLst/>
                          <a:latin typeface="Arial" panose="020B0604020202020204" pitchFamily="34" charset="0"/>
                        </a:rPr>
                        <a:t>extreme close-up</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The white’s of his eyes…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The hair on his neck stood on end…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The grain in the wood…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300" b="0" i="0" u="none" strike="noStrike" cap="none" normalizeH="0" baseline="0" smtClean="0">
                          <a:ln>
                            <a:noFill/>
                          </a:ln>
                          <a:solidFill>
                            <a:schemeClr val="tx2"/>
                          </a:solidFill>
                          <a:effectLst/>
                          <a:latin typeface="Arial" panose="020B0604020202020204" pitchFamily="34" charset="0"/>
                        </a:rPr>
                        <a:t>Scratches on the surface of the table…</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1300" b="0" i="0" u="none" strike="noStrike" cap="none" normalizeH="0" baseline="0" smtClean="0">
                        <a:ln>
                          <a:noFill/>
                        </a:ln>
                        <a:solidFill>
                          <a:schemeClr val="tx2"/>
                        </a:solidFill>
                        <a:effectLst/>
                        <a:latin typeface="Arial" panose="020B0604020202020204" pitchFamily="34"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500" b="1" i="0" u="sng" strike="noStrike" cap="none" normalizeH="0" baseline="0" smtClean="0">
                        <a:ln>
                          <a:noFill/>
                        </a:ln>
                        <a:solidFill>
                          <a:schemeClr val="tx2"/>
                        </a:solidFill>
                        <a:effectLst/>
                        <a:latin typeface="Arial" panose="020B0604020202020204" pitchFamily="34"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500" b="1" i="0" u="sng" strike="noStrike" cap="none" normalizeH="0" baseline="0" smtClean="0">
                        <a:ln>
                          <a:noFill/>
                        </a:ln>
                        <a:solidFill>
                          <a:schemeClr val="tx2"/>
                        </a:solidFill>
                        <a:effectLst/>
                        <a:latin typeface="Arial" panose="020B0604020202020204" pitchFamily="34" charset="0"/>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401039366"/>
                  </a:ext>
                </a:extLst>
              </a:tr>
            </a:tbl>
          </a:graphicData>
        </a:graphic>
      </p:graphicFrame>
    </p:spTree>
    <p:extLst>
      <p:ext uri="{BB962C8B-B14F-4D97-AF65-F5344CB8AC3E}">
        <p14:creationId xmlns:p14="http://schemas.microsoft.com/office/powerpoint/2010/main" val="2283263643"/>
      </p:ext>
    </p:extLst>
  </p:cSld>
  <p:clrMapOvr>
    <a:masterClrMapping/>
  </p:clrMapOvr>
  <p:transition spd="med">
    <p:cu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1812</Words>
  <Application>Microsoft Office PowerPoint</Application>
  <PresentationFormat>Widescreen</PresentationFormat>
  <Paragraphs>238</Paragraphs>
  <Slides>21</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 Unicode MS</vt:lpstr>
      <vt:lpstr>Arial</vt:lpstr>
      <vt:lpstr>Calibri</vt:lpstr>
      <vt:lpstr>Calibri Light</vt:lpstr>
      <vt:lpstr>Comic Sans MS</vt:lpstr>
      <vt:lpstr>Times New Roman</vt:lpstr>
      <vt:lpstr>Univers</vt:lpstr>
      <vt:lpstr>Office Theme</vt:lpstr>
      <vt:lpstr>PowerPoint Presentation</vt:lpstr>
      <vt:lpstr>Inspiring Images</vt:lpstr>
      <vt:lpstr>Inspiring Images</vt:lpstr>
      <vt:lpstr>PowerPoint Presentation</vt:lpstr>
      <vt:lpstr>PowerPoint Presentation</vt:lpstr>
      <vt:lpstr>PowerPoint Presentation</vt:lpstr>
      <vt:lpstr>PowerPoint Presentation</vt:lpstr>
      <vt:lpstr>PowerPoint Presentation</vt:lpstr>
      <vt:lpstr>Useful words and phrases to reflect camera shots: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Karl Duke</dc:creator>
  <cp:lastModifiedBy>Karl Duke</cp:lastModifiedBy>
  <cp:revision>1</cp:revision>
  <dcterms:created xsi:type="dcterms:W3CDTF">2021-01-21T11:38:45Z</dcterms:created>
  <dcterms:modified xsi:type="dcterms:W3CDTF">2021-01-21T11:39:20Z</dcterms:modified>
</cp:coreProperties>
</file>