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801583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770404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652157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116326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14BA04-8875-4FF8-94A2-EB37C68BCE42}" type="datetimeFigureOut">
              <a:rPr lang="en-GB" smtClean="0"/>
              <a:t>10/01/2023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283260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14BA04-8875-4FF8-94A2-EB37C68BCE42}"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66790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14BA04-8875-4FF8-94A2-EB37C68BCE42}" type="datetimeFigureOut">
              <a:rPr lang="en-GB" smtClean="0"/>
              <a:t>10/01/2023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401748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14BA04-8875-4FF8-94A2-EB37C68BCE42}" type="datetimeFigureOut">
              <a:rPr lang="en-GB" smtClean="0"/>
              <a:t>10/01/2023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330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4BA04-8875-4FF8-94A2-EB37C68BCE42}" type="datetimeFigureOut">
              <a:rPr lang="en-GB" smtClean="0"/>
              <a:t>10/01/2023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052552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14BA04-8875-4FF8-94A2-EB37C68BCE42}"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47590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14BA04-8875-4FF8-94A2-EB37C68BCE42}" type="datetimeFigureOut">
              <a:rPr lang="en-GB" smtClean="0"/>
              <a:t>10/01/2023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3298063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14BA04-8875-4FF8-94A2-EB37C68BCE42}" type="datetimeFigureOut">
              <a:rPr lang="en-GB" smtClean="0"/>
              <a:t>10/01/2023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759CF3-9F2C-414A-94A1-0870F36C9A80}" type="slidenum">
              <a:rPr lang="en-GB" smtClean="0"/>
              <a:t>‹#›</a:t>
            </a:fld>
            <a:endParaRPr lang="en-GB"/>
          </a:p>
        </p:txBody>
      </p:sp>
    </p:spTree>
    <p:extLst>
      <p:ext uri="{BB962C8B-B14F-4D97-AF65-F5344CB8AC3E}">
        <p14:creationId xmlns:p14="http://schemas.microsoft.com/office/powerpoint/2010/main" val="4051885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8769" y="185738"/>
            <a:ext cx="9043988" cy="923330"/>
          </a:xfrm>
          <a:prstGeom prst="rect">
            <a:avLst/>
          </a:prstGeom>
          <a:noFill/>
        </p:spPr>
        <p:txBody>
          <a:bodyPr wrap="square" rtlCol="0">
            <a:spAutoFit/>
          </a:bodyPr>
          <a:lstStyle/>
          <a:p>
            <a:pPr algn="ctr"/>
            <a:r>
              <a:rPr lang="en-GB" b="1" dirty="0" smtClean="0"/>
              <a:t>Blyton cum Laughton CE Primary School </a:t>
            </a:r>
          </a:p>
          <a:p>
            <a:pPr algn="ctr"/>
            <a:r>
              <a:rPr lang="en-GB" b="1" dirty="0" smtClean="0"/>
              <a:t>Physical Education and School Sport Premium Statement Review</a:t>
            </a:r>
          </a:p>
          <a:p>
            <a:pPr algn="ctr"/>
            <a:r>
              <a:rPr lang="en-GB" b="1" dirty="0" smtClean="0"/>
              <a:t>2022/23</a:t>
            </a:r>
            <a:endParaRPr lang="en-GB" b="1" dirty="0"/>
          </a:p>
        </p:txBody>
      </p:sp>
      <p:graphicFrame>
        <p:nvGraphicFramePr>
          <p:cNvPr id="5" name="Table 4"/>
          <p:cNvGraphicFramePr>
            <a:graphicFrameLocks noGrp="1"/>
          </p:cNvGraphicFramePr>
          <p:nvPr>
            <p:extLst>
              <p:ext uri="{D42A27DB-BD31-4B8C-83A1-F6EECF244321}">
                <p14:modId xmlns:p14="http://schemas.microsoft.com/office/powerpoint/2010/main" val="4157181973"/>
              </p:ext>
            </p:extLst>
          </p:nvPr>
        </p:nvGraphicFramePr>
        <p:xfrm>
          <a:off x="271463" y="1109068"/>
          <a:ext cx="11658600" cy="1902397"/>
        </p:xfrm>
        <a:graphic>
          <a:graphicData uri="http://schemas.openxmlformats.org/drawingml/2006/table">
            <a:tbl>
              <a:tblPr firstRow="1" bandRow="1">
                <a:tableStyleId>{5C22544A-7EE6-4342-B048-85BDC9FD1C3A}</a:tableStyleId>
              </a:tblPr>
              <a:tblGrid>
                <a:gridCol w="5829300">
                  <a:extLst>
                    <a:ext uri="{9D8B030D-6E8A-4147-A177-3AD203B41FA5}">
                      <a16:colId xmlns:a16="http://schemas.microsoft.com/office/drawing/2014/main" val="1100780926"/>
                    </a:ext>
                  </a:extLst>
                </a:gridCol>
                <a:gridCol w="5829300">
                  <a:extLst>
                    <a:ext uri="{9D8B030D-6E8A-4147-A177-3AD203B41FA5}">
                      <a16:colId xmlns:a16="http://schemas.microsoft.com/office/drawing/2014/main" val="1687736692"/>
                    </a:ext>
                  </a:extLst>
                </a:gridCol>
              </a:tblGrid>
              <a:tr h="317437">
                <a:tc>
                  <a:txBody>
                    <a:bodyPr/>
                    <a:lstStyle/>
                    <a:p>
                      <a:r>
                        <a:rPr lang="en-GB" sz="1400" dirty="0" smtClean="0"/>
                        <a:t>Key Achievements</a:t>
                      </a:r>
                      <a:r>
                        <a:rPr lang="en-GB" sz="1400" baseline="0" dirty="0" smtClean="0"/>
                        <a:t> to date: </a:t>
                      </a:r>
                      <a:endParaRPr lang="en-GB" sz="1400" dirty="0"/>
                    </a:p>
                  </a:txBody>
                  <a:tcPr/>
                </a:tc>
                <a:tc>
                  <a:txBody>
                    <a:bodyPr/>
                    <a:lstStyle/>
                    <a:p>
                      <a:r>
                        <a:rPr lang="en-GB" sz="1400" dirty="0" smtClean="0"/>
                        <a:t>Areas for further</a:t>
                      </a:r>
                      <a:r>
                        <a:rPr lang="en-GB" sz="1400" baseline="0" dirty="0" smtClean="0"/>
                        <a:t> improvement and baseline evidence of need: </a:t>
                      </a:r>
                      <a:endParaRPr lang="en-GB" sz="1400" dirty="0"/>
                    </a:p>
                  </a:txBody>
                  <a:tcPr/>
                </a:tc>
                <a:extLst>
                  <a:ext uri="{0D108BD9-81ED-4DB2-BD59-A6C34878D82A}">
                    <a16:rowId xmlns:a16="http://schemas.microsoft.com/office/drawing/2014/main" val="3793955023"/>
                  </a:ext>
                </a:extLst>
              </a:tr>
              <a:tr h="1245258">
                <a:tc>
                  <a:txBody>
                    <a:bodyPr/>
                    <a:lstStyle/>
                    <a:p>
                      <a:r>
                        <a:rPr lang="en-GB" sz="1400" dirty="0" smtClean="0"/>
                        <a:t>All children have the opportunity</a:t>
                      </a:r>
                      <a:r>
                        <a:rPr lang="en-GB" sz="1400" baseline="0" dirty="0" smtClean="0"/>
                        <a:t> to access high quality teaching of PE delivered by our Sports Coach, Paul Johnson.</a:t>
                      </a:r>
                    </a:p>
                    <a:p>
                      <a:r>
                        <a:rPr lang="en-GB" sz="1400" baseline="0" dirty="0" smtClean="0"/>
                        <a:t>After school clubs have been in place for KS2 throughout the year. </a:t>
                      </a:r>
                    </a:p>
                    <a:p>
                      <a:r>
                        <a:rPr lang="en-GB" sz="1400" baseline="0" dirty="0" smtClean="0"/>
                        <a:t>All children have experience and participated in inclusive sports. </a:t>
                      </a:r>
                    </a:p>
                    <a:p>
                      <a:r>
                        <a:rPr lang="en-GB" sz="1400" baseline="0" dirty="0" smtClean="0"/>
                        <a:t>The school has entered into a wide range of competitive sports competitions.</a:t>
                      </a:r>
                    </a:p>
                    <a:p>
                      <a:r>
                        <a:rPr lang="en-GB" sz="1400" baseline="0" dirty="0" smtClean="0"/>
                        <a:t>Additional targeted support now in place for specific children.  </a:t>
                      </a:r>
                      <a:endParaRPr lang="en-GB" sz="1400" dirty="0"/>
                    </a:p>
                  </a:txBody>
                  <a:tcPr/>
                </a:tc>
                <a:tc>
                  <a:txBody>
                    <a:bodyPr/>
                    <a:lstStyle/>
                    <a:p>
                      <a:r>
                        <a:rPr lang="en-GB" sz="1400" dirty="0" smtClean="0"/>
                        <a:t>To</a:t>
                      </a:r>
                      <a:r>
                        <a:rPr lang="en-GB" sz="1400" baseline="0" dirty="0" smtClean="0"/>
                        <a:t> continue to increase the variety of opportunities for pupils in KS1 to access sport. </a:t>
                      </a:r>
                    </a:p>
                    <a:p>
                      <a:r>
                        <a:rPr lang="en-GB" sz="1400" baseline="0" dirty="0" smtClean="0"/>
                        <a:t>To increase the number of Y6 pupils who can swim competently. </a:t>
                      </a:r>
                    </a:p>
                    <a:p>
                      <a:r>
                        <a:rPr lang="en-GB" sz="1400" baseline="0" dirty="0" smtClean="0"/>
                        <a:t>To develop sports leadership roles for children in line with school values and Inspirational Themes.</a:t>
                      </a:r>
                    </a:p>
                    <a:p>
                      <a:endParaRPr lang="en-GB" sz="1400" baseline="0" dirty="0" smtClean="0"/>
                    </a:p>
                    <a:p>
                      <a:endParaRPr lang="en-GB" sz="1400" dirty="0"/>
                    </a:p>
                  </a:txBody>
                  <a:tcPr/>
                </a:tc>
                <a:extLst>
                  <a:ext uri="{0D108BD9-81ED-4DB2-BD59-A6C34878D82A}">
                    <a16:rowId xmlns:a16="http://schemas.microsoft.com/office/drawing/2014/main" val="260039619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22506087"/>
              </p:ext>
            </p:extLst>
          </p:nvPr>
        </p:nvGraphicFramePr>
        <p:xfrm>
          <a:off x="271463" y="2934229"/>
          <a:ext cx="11658600" cy="3432069"/>
        </p:xfrm>
        <a:graphic>
          <a:graphicData uri="http://schemas.openxmlformats.org/drawingml/2006/table">
            <a:tbl>
              <a:tblPr firstRow="1" bandRow="1">
                <a:tableStyleId>{5C22544A-7EE6-4342-B048-85BDC9FD1C3A}</a:tableStyleId>
              </a:tblPr>
              <a:tblGrid>
                <a:gridCol w="5829300">
                  <a:extLst>
                    <a:ext uri="{9D8B030D-6E8A-4147-A177-3AD203B41FA5}">
                      <a16:colId xmlns:a16="http://schemas.microsoft.com/office/drawing/2014/main" val="1338327897"/>
                    </a:ext>
                  </a:extLst>
                </a:gridCol>
                <a:gridCol w="5829300">
                  <a:extLst>
                    <a:ext uri="{9D8B030D-6E8A-4147-A177-3AD203B41FA5}">
                      <a16:colId xmlns:a16="http://schemas.microsoft.com/office/drawing/2014/main" val="1314004661"/>
                    </a:ext>
                  </a:extLst>
                </a:gridCol>
              </a:tblGrid>
              <a:tr h="380471">
                <a:tc>
                  <a:txBody>
                    <a:bodyPr/>
                    <a:lstStyle/>
                    <a:p>
                      <a:r>
                        <a:rPr lang="en-GB" sz="1400" dirty="0" smtClean="0"/>
                        <a:t>Meeting national curriculum requirements for swimming and</a:t>
                      </a:r>
                      <a:r>
                        <a:rPr lang="en-GB" sz="1400" baseline="0" dirty="0" smtClean="0"/>
                        <a:t> water safety</a:t>
                      </a:r>
                      <a:endParaRPr lang="en-GB" sz="1400" dirty="0"/>
                    </a:p>
                  </a:txBody>
                  <a:tcPr/>
                </a:tc>
                <a:tc>
                  <a:txBody>
                    <a:bodyPr/>
                    <a:lstStyle/>
                    <a:p>
                      <a:r>
                        <a:rPr lang="en-GB" sz="1400" dirty="0" smtClean="0"/>
                        <a:t>Please</a:t>
                      </a:r>
                      <a:r>
                        <a:rPr lang="en-GB" sz="1400" baseline="0" dirty="0" smtClean="0"/>
                        <a:t> complete all of below: </a:t>
                      </a:r>
                      <a:endParaRPr lang="en-GB" sz="1400" dirty="0"/>
                    </a:p>
                  </a:txBody>
                  <a:tcPr/>
                </a:tc>
                <a:extLst>
                  <a:ext uri="{0D108BD9-81ED-4DB2-BD59-A6C34878D82A}">
                    <a16:rowId xmlns:a16="http://schemas.microsoft.com/office/drawing/2014/main" val="3549591360"/>
                  </a:ext>
                </a:extLst>
              </a:tr>
              <a:tr h="687599">
                <a:tc>
                  <a:txBody>
                    <a:bodyPr/>
                    <a:lstStyle/>
                    <a:p>
                      <a:r>
                        <a:rPr lang="en-GB" sz="1400" dirty="0" smtClean="0"/>
                        <a:t>What percentage</a:t>
                      </a:r>
                      <a:r>
                        <a:rPr lang="en-GB" sz="1400" baseline="0" dirty="0" smtClean="0"/>
                        <a:t> of your current Y6 cohort swim competently, confidently and proficiently over a distance of at least 25 metres? </a:t>
                      </a:r>
                    </a:p>
                    <a:p>
                      <a:r>
                        <a:rPr lang="en-GB" sz="1400" baseline="0" dirty="0" smtClean="0"/>
                        <a:t>N.B. Even though your children may swim in another year please report on their attainment on leaving primary school.</a:t>
                      </a:r>
                      <a:endParaRPr lang="en-GB" sz="1400" dirty="0"/>
                    </a:p>
                  </a:txBody>
                  <a:tcPr/>
                </a:tc>
                <a:tc>
                  <a:txBody>
                    <a:bodyPr/>
                    <a:lstStyle/>
                    <a:p>
                      <a:endParaRPr lang="en-GB" sz="1400" dirty="0">
                        <a:solidFill>
                          <a:srgbClr val="FF0000"/>
                        </a:solidFill>
                      </a:endParaRPr>
                    </a:p>
                  </a:txBody>
                  <a:tcPr/>
                </a:tc>
                <a:extLst>
                  <a:ext uri="{0D108BD9-81ED-4DB2-BD59-A6C34878D82A}">
                    <a16:rowId xmlns:a16="http://schemas.microsoft.com/office/drawing/2014/main" val="3994569707"/>
                  </a:ext>
                </a:extLst>
              </a:tr>
              <a:tr h="687599">
                <a:tc>
                  <a:txBody>
                    <a:bodyPr/>
                    <a:lstStyle/>
                    <a:p>
                      <a:r>
                        <a:rPr lang="en-GB" sz="1400" dirty="0" smtClean="0"/>
                        <a:t>What percentage of your current Y6 cohort use a range of strokes</a:t>
                      </a:r>
                      <a:r>
                        <a:rPr lang="en-GB" sz="1400" baseline="0" dirty="0" smtClean="0"/>
                        <a:t> effectively (for example, front crawl, backstroke and breaststroke? </a:t>
                      </a:r>
                      <a:endParaRPr lang="en-GB" sz="1400" dirty="0"/>
                    </a:p>
                  </a:txBody>
                  <a:tcPr/>
                </a:tc>
                <a:tc>
                  <a:txBody>
                    <a:bodyPr/>
                    <a:lstStyle/>
                    <a:p>
                      <a:endParaRPr lang="en-GB" sz="1400" dirty="0"/>
                    </a:p>
                  </a:txBody>
                  <a:tcPr/>
                </a:tc>
                <a:extLst>
                  <a:ext uri="{0D108BD9-81ED-4DB2-BD59-A6C34878D82A}">
                    <a16:rowId xmlns:a16="http://schemas.microsoft.com/office/drawing/2014/main" val="3081655362"/>
                  </a:ext>
                </a:extLst>
              </a:tr>
              <a:tr h="687599">
                <a:tc>
                  <a:txBody>
                    <a:bodyPr/>
                    <a:lstStyle/>
                    <a:p>
                      <a:r>
                        <a:rPr lang="en-GB" sz="1400" dirty="0" smtClean="0"/>
                        <a:t>What percentage</a:t>
                      </a:r>
                      <a:r>
                        <a:rPr lang="en-GB" sz="1400" baseline="0" dirty="0" smtClean="0"/>
                        <a:t> of your current Y6 cohort perform safe self-rescue in different water-based situations? </a:t>
                      </a:r>
                      <a:endParaRPr lang="en-GB" sz="1400" dirty="0"/>
                    </a:p>
                  </a:txBody>
                  <a:tcPr/>
                </a:tc>
                <a:tc>
                  <a:txBody>
                    <a:bodyPr/>
                    <a:lstStyle/>
                    <a:p>
                      <a:endParaRPr lang="en-GB" sz="1400" dirty="0"/>
                    </a:p>
                  </a:txBody>
                  <a:tcPr/>
                </a:tc>
                <a:extLst>
                  <a:ext uri="{0D108BD9-81ED-4DB2-BD59-A6C34878D82A}">
                    <a16:rowId xmlns:a16="http://schemas.microsoft.com/office/drawing/2014/main" val="584620509"/>
                  </a:ext>
                </a:extLst>
              </a:tr>
              <a:tr h="687599">
                <a:tc>
                  <a:txBody>
                    <a:bodyPr/>
                    <a:lstStyle/>
                    <a:p>
                      <a:r>
                        <a:rPr lang="en-GB" sz="1400" dirty="0" smtClean="0"/>
                        <a:t>Schools</a:t>
                      </a:r>
                      <a:r>
                        <a:rPr lang="en-GB" sz="1400" baseline="0" dirty="0" smtClean="0"/>
                        <a:t> can choose to use the Primary PE and Sport Premium to provide additional provision for swimming but this must be for activity over and above the national curriculum requirements. Have you used it in this way? </a:t>
                      </a:r>
                      <a:endParaRPr lang="en-GB" sz="1400" dirty="0"/>
                    </a:p>
                  </a:txBody>
                  <a:tcPr/>
                </a:tc>
                <a:tc>
                  <a:txBody>
                    <a:bodyPr/>
                    <a:lstStyle/>
                    <a:p>
                      <a:endParaRPr lang="en-GB" sz="1400" dirty="0"/>
                    </a:p>
                  </a:txBody>
                  <a:tcPr/>
                </a:tc>
                <a:extLst>
                  <a:ext uri="{0D108BD9-81ED-4DB2-BD59-A6C34878D82A}">
                    <a16:rowId xmlns:a16="http://schemas.microsoft.com/office/drawing/2014/main" val="2561197085"/>
                  </a:ext>
                </a:extLst>
              </a:tr>
            </a:tbl>
          </a:graphicData>
        </a:graphic>
      </p:graphicFrame>
    </p:spTree>
    <p:extLst>
      <p:ext uri="{BB962C8B-B14F-4D97-AF65-F5344CB8AC3E}">
        <p14:creationId xmlns:p14="http://schemas.microsoft.com/office/powerpoint/2010/main" val="1292409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5732" y="42864"/>
            <a:ext cx="2564606" cy="307777"/>
          </a:xfrm>
          <a:prstGeom prst="rect">
            <a:avLst/>
          </a:prstGeom>
          <a:noFill/>
        </p:spPr>
        <p:txBody>
          <a:bodyPr wrap="square" rtlCol="0">
            <a:spAutoFit/>
          </a:bodyPr>
          <a:lstStyle/>
          <a:p>
            <a:r>
              <a:rPr lang="en-GB" sz="1400" b="1" dirty="0" smtClean="0"/>
              <a:t>Action Plan and Budget Tracking</a:t>
            </a:r>
            <a:endParaRPr lang="en-GB" sz="1400" b="1" dirty="0"/>
          </a:p>
        </p:txBody>
      </p:sp>
      <p:graphicFrame>
        <p:nvGraphicFramePr>
          <p:cNvPr id="5" name="Table 4"/>
          <p:cNvGraphicFramePr>
            <a:graphicFrameLocks noGrp="1"/>
          </p:cNvGraphicFramePr>
          <p:nvPr>
            <p:extLst>
              <p:ext uri="{D42A27DB-BD31-4B8C-83A1-F6EECF244321}">
                <p14:modId xmlns:p14="http://schemas.microsoft.com/office/powerpoint/2010/main" val="3556011628"/>
              </p:ext>
            </p:extLst>
          </p:nvPr>
        </p:nvGraphicFramePr>
        <p:xfrm>
          <a:off x="135732" y="300158"/>
          <a:ext cx="11937209" cy="6465397"/>
        </p:xfrm>
        <a:graphic>
          <a:graphicData uri="http://schemas.openxmlformats.org/drawingml/2006/table">
            <a:tbl>
              <a:tblPr firstRow="1" bandRow="1">
                <a:tableStyleId>{5C22544A-7EE6-4342-B048-85BDC9FD1C3A}</a:tableStyleId>
              </a:tblPr>
              <a:tblGrid>
                <a:gridCol w="2650331">
                  <a:extLst>
                    <a:ext uri="{9D8B030D-6E8A-4147-A177-3AD203B41FA5}">
                      <a16:colId xmlns:a16="http://schemas.microsoft.com/office/drawing/2014/main" val="1208373678"/>
                    </a:ext>
                  </a:extLst>
                </a:gridCol>
                <a:gridCol w="333971">
                  <a:extLst>
                    <a:ext uri="{9D8B030D-6E8A-4147-A177-3AD203B41FA5}">
                      <a16:colId xmlns:a16="http://schemas.microsoft.com/office/drawing/2014/main" val="1552539345"/>
                    </a:ext>
                  </a:extLst>
                </a:gridCol>
                <a:gridCol w="2984301">
                  <a:extLst>
                    <a:ext uri="{9D8B030D-6E8A-4147-A177-3AD203B41FA5}">
                      <a16:colId xmlns:a16="http://schemas.microsoft.com/office/drawing/2014/main" val="1472162090"/>
                    </a:ext>
                  </a:extLst>
                </a:gridCol>
                <a:gridCol w="796529">
                  <a:extLst>
                    <a:ext uri="{9D8B030D-6E8A-4147-A177-3AD203B41FA5}">
                      <a16:colId xmlns:a16="http://schemas.microsoft.com/office/drawing/2014/main" val="2914359876"/>
                    </a:ext>
                  </a:extLst>
                </a:gridCol>
                <a:gridCol w="2187776">
                  <a:extLst>
                    <a:ext uri="{9D8B030D-6E8A-4147-A177-3AD203B41FA5}">
                      <a16:colId xmlns:a16="http://schemas.microsoft.com/office/drawing/2014/main" val="2906105983"/>
                    </a:ext>
                  </a:extLst>
                </a:gridCol>
                <a:gridCol w="2984301">
                  <a:extLst>
                    <a:ext uri="{9D8B030D-6E8A-4147-A177-3AD203B41FA5}">
                      <a16:colId xmlns:a16="http://schemas.microsoft.com/office/drawing/2014/main" val="3130505889"/>
                    </a:ext>
                  </a:extLst>
                </a:gridCol>
              </a:tblGrid>
              <a:tr h="513021">
                <a:tc gridSpan="2">
                  <a:txBody>
                    <a:bodyPr/>
                    <a:lstStyle/>
                    <a:p>
                      <a:r>
                        <a:rPr lang="en-GB" sz="1400" dirty="0" smtClean="0"/>
                        <a:t>Academic</a:t>
                      </a:r>
                      <a:r>
                        <a:rPr lang="en-GB" sz="1400" baseline="0" dirty="0" smtClean="0"/>
                        <a:t> Year: 2022/23</a:t>
                      </a:r>
                      <a:endParaRPr lang="en-GB" sz="1400" dirty="0"/>
                    </a:p>
                  </a:txBody>
                  <a:tcPr/>
                </a:tc>
                <a:tc hMerge="1">
                  <a:txBody>
                    <a:bodyPr/>
                    <a:lstStyle/>
                    <a:p>
                      <a:endParaRPr lang="en-GB"/>
                    </a:p>
                  </a:txBody>
                  <a:tcPr/>
                </a:tc>
                <a:tc>
                  <a:txBody>
                    <a:bodyPr/>
                    <a:lstStyle/>
                    <a:p>
                      <a:r>
                        <a:rPr lang="en-GB" sz="1400" dirty="0" smtClean="0"/>
                        <a:t>Total fund</a:t>
                      </a:r>
                      <a:r>
                        <a:rPr lang="en-GB" sz="1400" baseline="0" dirty="0" smtClean="0"/>
                        <a:t> allocated: £17130</a:t>
                      </a:r>
                    </a:p>
                    <a:p>
                      <a:r>
                        <a:rPr lang="en-GB" sz="1400" baseline="0" dirty="0" smtClean="0"/>
                        <a:t>Expenditure:</a:t>
                      </a:r>
                      <a:endParaRPr lang="en-GB" sz="1400" dirty="0"/>
                    </a:p>
                  </a:txBody>
                  <a:tcPr/>
                </a:tc>
                <a:tc gridSpan="2">
                  <a:txBody>
                    <a:bodyPr/>
                    <a:lstStyle/>
                    <a:p>
                      <a:r>
                        <a:rPr lang="en-GB" sz="1400" dirty="0" smtClean="0"/>
                        <a:t>Date updated: September</a:t>
                      </a:r>
                      <a:r>
                        <a:rPr lang="en-GB" sz="1400" baseline="0" dirty="0" smtClean="0"/>
                        <a:t> 2022</a:t>
                      </a:r>
                      <a:endParaRPr lang="en-GB" sz="1400" dirty="0"/>
                    </a:p>
                  </a:txBody>
                  <a:tcPr/>
                </a:tc>
                <a:tc hMerge="1">
                  <a:txBody>
                    <a:bodyPr/>
                    <a:lstStyle/>
                    <a:p>
                      <a:endParaRPr lang="en-GB"/>
                    </a:p>
                  </a:txBody>
                  <a:tcPr/>
                </a:tc>
                <a:tc>
                  <a:txBody>
                    <a:bodyPr/>
                    <a:lstStyle/>
                    <a:p>
                      <a:r>
                        <a:rPr lang="en-GB" sz="1400" dirty="0" smtClean="0"/>
                        <a:t>Total</a:t>
                      </a:r>
                      <a:r>
                        <a:rPr lang="en-GB" sz="1400" baseline="0" dirty="0" smtClean="0"/>
                        <a:t> allocated: £17130</a:t>
                      </a:r>
                      <a:endParaRPr lang="en-GB" sz="1400" dirty="0"/>
                    </a:p>
                  </a:txBody>
                  <a:tcPr/>
                </a:tc>
                <a:extLst>
                  <a:ext uri="{0D108BD9-81ED-4DB2-BD59-A6C34878D82A}">
                    <a16:rowId xmlns:a16="http://schemas.microsoft.com/office/drawing/2014/main" val="3246564328"/>
                  </a:ext>
                </a:extLst>
              </a:tr>
              <a:tr h="435321">
                <a:tc gridSpan="5">
                  <a:txBody>
                    <a:bodyPr/>
                    <a:lstStyle/>
                    <a:p>
                      <a:r>
                        <a:rPr lang="en-GB" sz="1100" b="1" dirty="0" smtClean="0"/>
                        <a:t>Key Indicator 1: The engagement of all pupils</a:t>
                      </a:r>
                      <a:r>
                        <a:rPr lang="en-GB" sz="1100" b="1" baseline="0" dirty="0" smtClean="0"/>
                        <a:t> in regular physical activity </a:t>
                      </a:r>
                      <a:endParaRPr lang="en-GB" sz="1100" b="1" dirty="0"/>
                    </a:p>
                  </a:txBody>
                  <a:tcPr/>
                </a:tc>
                <a:tc hMerge="1">
                  <a:txBody>
                    <a:bodyPr/>
                    <a:lstStyle/>
                    <a:p>
                      <a:endParaRPr lang="en-GB"/>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r>
                        <a:rPr lang="en-GB" sz="1100" dirty="0" smtClean="0"/>
                        <a:t>KI 1 Total Funding allocated:</a:t>
                      </a:r>
                      <a:r>
                        <a:rPr lang="en-GB" sz="1100" baseline="0" dirty="0" smtClean="0"/>
                        <a:t> £1300</a:t>
                      </a:r>
                      <a:endParaRPr lang="en-GB" sz="1100" dirty="0" smtClean="0"/>
                    </a:p>
                    <a:p>
                      <a:r>
                        <a:rPr lang="en-GB" sz="1100" dirty="0" smtClean="0"/>
                        <a:t>Percentage of total</a:t>
                      </a:r>
                      <a:r>
                        <a:rPr lang="en-GB" sz="1100" baseline="0" dirty="0" smtClean="0"/>
                        <a:t> allocation: 7.6% </a:t>
                      </a:r>
                      <a:endParaRPr lang="en-GB" sz="1100" dirty="0"/>
                    </a:p>
                  </a:txBody>
                  <a:tcPr/>
                </a:tc>
                <a:extLst>
                  <a:ext uri="{0D108BD9-81ED-4DB2-BD59-A6C34878D82A}">
                    <a16:rowId xmlns:a16="http://schemas.microsoft.com/office/drawing/2014/main" val="3943227874"/>
                  </a:ext>
                </a:extLst>
              </a:tr>
              <a:tr h="435321">
                <a:tc>
                  <a:txBody>
                    <a:bodyPr/>
                    <a:lstStyle/>
                    <a:p>
                      <a:r>
                        <a:rPr lang="en-GB" sz="1100" dirty="0" smtClean="0"/>
                        <a:t>School</a:t>
                      </a:r>
                      <a:r>
                        <a:rPr lang="en-GB" sz="1100" baseline="0" dirty="0" smtClean="0"/>
                        <a:t> focus with clarity on intended </a:t>
                      </a:r>
                      <a:r>
                        <a:rPr lang="en-GB" sz="1100" b="1" baseline="0" dirty="0" smtClean="0"/>
                        <a:t>impact on pupils</a:t>
                      </a:r>
                      <a:r>
                        <a:rPr lang="en-GB" sz="1100" baseline="0" dirty="0" smtClean="0"/>
                        <a:t>: </a:t>
                      </a:r>
                      <a:endParaRPr lang="en-GB" sz="1100" dirty="0"/>
                    </a:p>
                  </a:txBody>
                  <a:tcPr/>
                </a:tc>
                <a:tc gridSpan="2">
                  <a:txBody>
                    <a:bodyPr/>
                    <a:lstStyle/>
                    <a:p>
                      <a:r>
                        <a:rPr lang="en-GB" sz="1100" dirty="0" smtClean="0"/>
                        <a:t>Actions to achieve:</a:t>
                      </a:r>
                      <a:r>
                        <a:rPr lang="en-GB" sz="1100" baseline="0" dirty="0" smtClean="0"/>
                        <a:t> </a:t>
                      </a:r>
                      <a:endParaRPr lang="en-GB" sz="1100" dirty="0"/>
                    </a:p>
                  </a:txBody>
                  <a:tcPr/>
                </a:tc>
                <a:tc hMerge="1">
                  <a:txBody>
                    <a:bodyPr/>
                    <a:lstStyle/>
                    <a:p>
                      <a:endParaRPr lang="en-GB" sz="1200" dirty="0"/>
                    </a:p>
                  </a:txBody>
                  <a:tcPr/>
                </a:tc>
                <a:tc>
                  <a:txBody>
                    <a:bodyPr/>
                    <a:lstStyle/>
                    <a:p>
                      <a:r>
                        <a:rPr lang="en-GB" sz="1100" dirty="0" smtClean="0"/>
                        <a:t>Funding</a:t>
                      </a:r>
                      <a:r>
                        <a:rPr lang="en-GB" sz="1100" baseline="0" dirty="0" smtClean="0"/>
                        <a:t> allocated: </a:t>
                      </a:r>
                      <a:endParaRPr lang="en-GB" sz="1100" dirty="0"/>
                    </a:p>
                  </a:txBody>
                  <a:tcPr>
                    <a:lnR w="12700" cap="flat" cmpd="sng" algn="ctr">
                      <a:solidFill>
                        <a:schemeClr val="bg1"/>
                      </a:solidFill>
                      <a:prstDash val="solid"/>
                      <a:round/>
                      <a:headEnd type="none" w="med" len="med"/>
                      <a:tailEnd type="none" w="med" len="med"/>
                    </a:lnR>
                  </a:tcPr>
                </a:tc>
                <a:tc>
                  <a:txBody>
                    <a:bodyPr/>
                    <a:lstStyle/>
                    <a:p>
                      <a:r>
                        <a:rPr lang="en-GB" sz="1100" dirty="0" smtClean="0"/>
                        <a:t>Evidence and impact:</a:t>
                      </a:r>
                      <a:endParaRPr lang="en-GB" sz="1100" dirty="0"/>
                    </a:p>
                  </a:txBody>
                  <a:tcPr>
                    <a:lnL w="12700" cap="flat" cmpd="sng" algn="ctr">
                      <a:solidFill>
                        <a:schemeClr val="bg1"/>
                      </a:solidFill>
                      <a:prstDash val="solid"/>
                      <a:round/>
                      <a:headEnd type="none" w="med" len="med"/>
                      <a:tailEnd type="none" w="med" len="med"/>
                    </a:lnL>
                  </a:tcPr>
                </a:tc>
                <a:tc>
                  <a:txBody>
                    <a:bodyPr/>
                    <a:lstStyle/>
                    <a:p>
                      <a:r>
                        <a:rPr lang="en-GB" sz="1100" dirty="0" smtClean="0"/>
                        <a:t>Sustainability and suggested next steps: </a:t>
                      </a:r>
                      <a:endParaRPr lang="en-GB" sz="1100" dirty="0"/>
                    </a:p>
                  </a:txBody>
                  <a:tcPr/>
                </a:tc>
                <a:extLst>
                  <a:ext uri="{0D108BD9-81ED-4DB2-BD59-A6C34878D82A}">
                    <a16:rowId xmlns:a16="http://schemas.microsoft.com/office/drawing/2014/main" val="3328992104"/>
                  </a:ext>
                </a:extLst>
              </a:tr>
              <a:tr h="2097228">
                <a:tc>
                  <a:txBody>
                    <a:bodyPr/>
                    <a:lstStyle/>
                    <a:p>
                      <a:r>
                        <a:rPr lang="en-GB" sz="1000" dirty="0" smtClean="0"/>
                        <a:t>Pupils</a:t>
                      </a:r>
                      <a:r>
                        <a:rPr lang="en-GB" sz="1000" baseline="0" dirty="0" smtClean="0"/>
                        <a:t> are provided with regular and developmental opportunities for exercise and physical activity.</a:t>
                      </a:r>
                    </a:p>
                    <a:p>
                      <a:endParaRPr lang="en-GB" sz="1000" baseline="0" dirty="0" smtClean="0"/>
                    </a:p>
                    <a:p>
                      <a:r>
                        <a:rPr lang="en-GB" sz="1000" baseline="0" dirty="0" smtClean="0"/>
                        <a:t>Additional member of staff employed at KS1 after-school club to lead and encourage a range of physical activity.</a:t>
                      </a:r>
                    </a:p>
                    <a:p>
                      <a:endParaRPr lang="en-GB" sz="1000" baseline="0" dirty="0" smtClean="0"/>
                    </a:p>
                    <a:p>
                      <a:r>
                        <a:rPr lang="en-GB" sz="1000" baseline="0" dirty="0" smtClean="0"/>
                        <a:t>Deliver targeted support for children in KS2 to practise basic skills, e.g. hand/eye coordination with the aim of developing  social/emotional skills.  Older children model participation to LKS2.</a:t>
                      </a:r>
                    </a:p>
                  </a:txBody>
                  <a:tcPr/>
                </a:tc>
                <a:tc gridSpan="2">
                  <a:txBody>
                    <a:bodyPr/>
                    <a:lstStyle/>
                    <a:p>
                      <a:r>
                        <a:rPr lang="en-GB" sz="1000" dirty="0" smtClean="0"/>
                        <a:t>Sports Coach</a:t>
                      </a:r>
                      <a:r>
                        <a:rPr lang="en-GB" sz="1000" baseline="0" dirty="0" smtClean="0"/>
                        <a:t> encourages physical activity during lunch by playing a variety of targeted games, maximising space and resources and providing a model to Sports Leaders. </a:t>
                      </a:r>
                    </a:p>
                    <a:p>
                      <a:r>
                        <a:rPr lang="en-GB" sz="1000" baseline="0" dirty="0" smtClean="0"/>
                        <a:t>KS1 children have opportunity to take part in physical exercise at after-school </a:t>
                      </a:r>
                      <a:r>
                        <a:rPr lang="en-GB" sz="1000" baseline="0" dirty="0" smtClean="0"/>
                        <a:t>club with trained KS1 team member.</a:t>
                      </a:r>
                      <a:endParaRPr lang="en-GB" sz="1000" baseline="0" dirty="0" smtClean="0"/>
                    </a:p>
                    <a:p>
                      <a:endParaRPr lang="en-GB" sz="1000" baseline="0" dirty="0" smtClean="0"/>
                    </a:p>
                    <a:p>
                      <a:endParaRPr lang="en-GB" sz="1000" baseline="0" dirty="0" smtClean="0"/>
                    </a:p>
                    <a:p>
                      <a:endParaRPr lang="en-GB" sz="1000" baseline="0" dirty="0" smtClean="0"/>
                    </a:p>
                    <a:p>
                      <a:r>
                        <a:rPr lang="en-GB" sz="1000" baseline="0" dirty="0" smtClean="0"/>
                        <a:t>Additional targeted basic skills support  provided by Sports Coach Wed am. Encourage cooperation and empathy.</a:t>
                      </a:r>
                    </a:p>
                    <a:p>
                      <a:r>
                        <a:rPr lang="en-GB" sz="1000" dirty="0" smtClean="0"/>
                        <a:t>Staff members</a:t>
                      </a:r>
                      <a:r>
                        <a:rPr lang="en-GB" sz="1000" baseline="0" dirty="0" smtClean="0"/>
                        <a:t> to monitor and support playground games throughout the year focusing on identified skills needs. </a:t>
                      </a:r>
                    </a:p>
                  </a:txBody>
                  <a:tcPr/>
                </a:tc>
                <a:tc hMerge="1">
                  <a:txBody>
                    <a:bodyPr/>
                    <a:lstStyle/>
                    <a:p>
                      <a:endParaRPr lang="en-GB" sz="1200" baseline="0" dirty="0" smtClean="0"/>
                    </a:p>
                  </a:txBody>
                  <a:tcPr/>
                </a:tc>
                <a:tc>
                  <a:txBody>
                    <a:bodyPr/>
                    <a:lstStyle/>
                    <a:p>
                      <a:r>
                        <a:rPr lang="en-GB" sz="1000" dirty="0" smtClean="0"/>
                        <a:t>£640</a:t>
                      </a:r>
                    </a:p>
                    <a:p>
                      <a:endParaRPr lang="en-GB" sz="1000" dirty="0" smtClean="0"/>
                    </a:p>
                    <a:p>
                      <a:endParaRPr lang="en-GB" sz="1000" dirty="0" smtClean="0"/>
                    </a:p>
                    <a:p>
                      <a:endParaRPr lang="en-GB" sz="1000" dirty="0" smtClean="0"/>
                    </a:p>
                    <a:p>
                      <a:endParaRPr lang="en-GB" sz="1000" dirty="0" smtClean="0"/>
                    </a:p>
                    <a:p>
                      <a:endParaRPr lang="en-GB" sz="1000" dirty="0" smtClean="0"/>
                    </a:p>
                    <a:p>
                      <a:endParaRPr lang="en-GB" sz="1000" dirty="0" smtClean="0"/>
                    </a:p>
                    <a:p>
                      <a:endParaRPr lang="en-GB" sz="1000" dirty="0" smtClean="0"/>
                    </a:p>
                    <a:p>
                      <a:r>
                        <a:rPr lang="en-GB" sz="1000" dirty="0" smtClean="0"/>
                        <a:t>£660</a:t>
                      </a:r>
                      <a:r>
                        <a:rPr lang="en-GB" sz="1000" baseline="0" dirty="0" smtClean="0"/>
                        <a:t> </a:t>
                      </a:r>
                      <a:endParaRPr lang="en-GB" sz="1000" dirty="0"/>
                    </a:p>
                  </a:txBody>
                  <a:tcPr>
                    <a:lnR w="12700" cap="flat" cmpd="sng" algn="ctr">
                      <a:solidFill>
                        <a:schemeClr val="bg1"/>
                      </a:solidFill>
                      <a:prstDash val="solid"/>
                      <a:round/>
                      <a:headEnd type="none" w="med" len="med"/>
                      <a:tailEnd type="none" w="med" len="med"/>
                    </a:lnR>
                  </a:tcPr>
                </a:tc>
                <a:tc>
                  <a:txBody>
                    <a:bodyPr/>
                    <a:lstStyle/>
                    <a:p>
                      <a:r>
                        <a:rPr lang="en-GB" sz="1000" dirty="0" smtClean="0"/>
                        <a:t>Children’s</a:t>
                      </a:r>
                      <a:r>
                        <a:rPr lang="en-GB" sz="1000" baseline="0" dirty="0" smtClean="0"/>
                        <a:t> physical and mental health and understanding to improve. </a:t>
                      </a:r>
                    </a:p>
                    <a:p>
                      <a:endParaRPr lang="en-GB" sz="1000" baseline="0" dirty="0" smtClean="0"/>
                    </a:p>
                    <a:p>
                      <a:r>
                        <a:rPr lang="en-GB" sz="1000" baseline="0" dirty="0" smtClean="0"/>
                        <a:t>Staff confidence/expertise continues to improve.</a:t>
                      </a:r>
                    </a:p>
                    <a:p>
                      <a:r>
                        <a:rPr lang="en-GB" sz="1000" baseline="0" dirty="0" smtClean="0"/>
                        <a:t> </a:t>
                      </a:r>
                    </a:p>
                    <a:p>
                      <a:r>
                        <a:rPr lang="en-GB" sz="1000" baseline="0" dirty="0" smtClean="0"/>
                        <a:t>Children’s fitness levels and stamina will be improved in PE lessons, lunchtime games and after school clubs.</a:t>
                      </a:r>
                    </a:p>
                    <a:p>
                      <a:r>
                        <a:rPr lang="en-GB" sz="1000" baseline="0" dirty="0" smtClean="0"/>
                        <a:t>The mental health of children who have social and emotional needs supported through the activities. </a:t>
                      </a:r>
                      <a:endParaRPr lang="en-GB" sz="1000" dirty="0" smtClean="0"/>
                    </a:p>
                  </a:txBody>
                  <a:tcPr>
                    <a:lnL w="12700" cap="flat" cmpd="sng" algn="ctr">
                      <a:solidFill>
                        <a:schemeClr val="bg1"/>
                      </a:solidFill>
                      <a:prstDash val="solid"/>
                      <a:round/>
                      <a:headEnd type="none" w="med" len="med"/>
                      <a:tailEnd type="none" w="med" len="med"/>
                    </a:lnL>
                  </a:tcPr>
                </a:tc>
                <a:tc>
                  <a:txBody>
                    <a:bodyPr/>
                    <a:lstStyle/>
                    <a:p>
                      <a:r>
                        <a:rPr lang="en-GB" sz="1000" dirty="0" smtClean="0"/>
                        <a:t>Teaching</a:t>
                      </a:r>
                      <a:r>
                        <a:rPr lang="en-GB" sz="1000" baseline="0" dirty="0" smtClean="0"/>
                        <a:t> assistants will </a:t>
                      </a:r>
                      <a:r>
                        <a:rPr lang="en-GB" sz="1000" baseline="0" dirty="0" smtClean="0"/>
                        <a:t>build on their existing skills </a:t>
                      </a:r>
                      <a:r>
                        <a:rPr lang="en-GB" sz="1000" baseline="0" dirty="0" smtClean="0"/>
                        <a:t>to lead groups within PE sessions and deliver after school sports clubs. </a:t>
                      </a:r>
                    </a:p>
                    <a:p>
                      <a:endParaRPr lang="en-GB" sz="1000" baseline="0" dirty="0" smtClean="0"/>
                    </a:p>
                    <a:p>
                      <a:r>
                        <a:rPr lang="en-GB" sz="1000" baseline="0" dirty="0" smtClean="0"/>
                        <a:t>MSA’s will engage children in physical activity. </a:t>
                      </a:r>
                    </a:p>
                    <a:p>
                      <a:endParaRPr lang="en-GB" sz="1000" baseline="0" dirty="0" smtClean="0"/>
                    </a:p>
                    <a:p>
                      <a:endParaRPr lang="en-GB" sz="1000" baseline="0" dirty="0" smtClean="0"/>
                    </a:p>
                    <a:p>
                      <a:r>
                        <a:rPr lang="en-GB" sz="1000" baseline="0" dirty="0" smtClean="0"/>
                        <a:t>Older children included in the additional Wed sessions to support younger children with similar needs in 2022/23.</a:t>
                      </a:r>
                    </a:p>
                    <a:p>
                      <a:endParaRPr lang="en-GB" sz="1000" baseline="0" dirty="0" smtClean="0"/>
                    </a:p>
                  </a:txBody>
                  <a:tcPr/>
                </a:tc>
                <a:extLst>
                  <a:ext uri="{0D108BD9-81ED-4DB2-BD59-A6C34878D82A}">
                    <a16:rowId xmlns:a16="http://schemas.microsoft.com/office/drawing/2014/main" val="1274183163"/>
                  </a:ext>
                </a:extLst>
              </a:tr>
              <a:tr h="422488">
                <a:tc gridSpan="5">
                  <a:txBody>
                    <a:bodyPr/>
                    <a:lstStyle/>
                    <a:p>
                      <a:r>
                        <a:rPr lang="en-GB" sz="1100" b="1" dirty="0" smtClean="0"/>
                        <a:t>Key Indicator 2: The profile of PESSPA</a:t>
                      </a:r>
                      <a:r>
                        <a:rPr lang="en-GB" sz="1100" b="1" baseline="0" dirty="0" smtClean="0"/>
                        <a:t> being raised across the school as a tool for whole school improvement</a:t>
                      </a:r>
                      <a:endParaRPr lang="en-GB" sz="1100" b="1" dirty="0"/>
                    </a:p>
                  </a:txBody>
                  <a:tcPr>
                    <a:lnR w="12700" cap="flat" cmpd="sng" algn="ctr">
                      <a:solidFill>
                        <a:schemeClr val="bg1"/>
                      </a:solidFill>
                      <a:prstDash val="solid"/>
                      <a:round/>
                      <a:headEnd type="none" w="med" len="med"/>
                      <a:tailEnd type="none" w="med" len="med"/>
                    </a:lnR>
                  </a:tcPr>
                </a:tc>
                <a:tc hMerge="1">
                  <a:txBody>
                    <a:bodyPr/>
                    <a:lstStyle/>
                    <a:p>
                      <a:endParaRPr lang="en-GB"/>
                    </a:p>
                  </a:txBody>
                  <a:tcPr/>
                </a:tc>
                <a:tc hMerge="1">
                  <a:txBody>
                    <a:bodyPr/>
                    <a:lstStyle/>
                    <a:p>
                      <a:endParaRPr lang="en-GB" sz="1400" dirty="0"/>
                    </a:p>
                  </a:txBody>
                  <a:tcPr/>
                </a:tc>
                <a:tc hMerge="1">
                  <a:txBody>
                    <a:bodyPr/>
                    <a:lstStyle/>
                    <a:p>
                      <a:endParaRPr lang="en-GB" sz="1400" dirty="0"/>
                    </a:p>
                  </a:txBody>
                  <a:tcPr>
                    <a:lnR w="12700" cap="flat" cmpd="sng" algn="ctr">
                      <a:solidFill>
                        <a:schemeClr val="bg1"/>
                      </a:solidFill>
                      <a:prstDash val="solid"/>
                      <a:round/>
                      <a:headEnd type="none" w="med" len="med"/>
                      <a:tailEnd type="none" w="med" len="med"/>
                    </a:lnR>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KI 2</a:t>
                      </a:r>
                      <a:r>
                        <a:rPr lang="en-GB" sz="1100" baseline="0" dirty="0" smtClean="0"/>
                        <a:t> </a:t>
                      </a:r>
                      <a:r>
                        <a:rPr lang="en-GB" sz="1100" dirty="0" smtClean="0"/>
                        <a:t>Total Funding allocated:</a:t>
                      </a:r>
                      <a:r>
                        <a:rPr lang="en-GB" sz="1100" baseline="0" dirty="0" smtClean="0"/>
                        <a:t> £500</a:t>
                      </a:r>
                      <a:endParaRPr lang="en-GB"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Percentage of total</a:t>
                      </a:r>
                      <a:r>
                        <a:rPr lang="en-GB" sz="1100" baseline="0" dirty="0" smtClean="0"/>
                        <a:t> allocation: 5.3%</a:t>
                      </a:r>
                      <a:endParaRPr lang="en-GB" sz="1100"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7744617"/>
                  </a:ext>
                </a:extLst>
              </a:tr>
              <a:tr h="435321">
                <a:tc>
                  <a:txBody>
                    <a:bodyPr/>
                    <a:lstStyle/>
                    <a:p>
                      <a:r>
                        <a:rPr lang="en-GB" sz="1100" dirty="0" smtClean="0"/>
                        <a:t>School</a:t>
                      </a:r>
                      <a:r>
                        <a:rPr lang="en-GB" sz="1100" baseline="0" dirty="0" smtClean="0"/>
                        <a:t> focus with clarity on intended </a:t>
                      </a:r>
                      <a:r>
                        <a:rPr lang="en-GB" sz="1100" b="1" baseline="0" dirty="0" smtClean="0"/>
                        <a:t>impact on pupils</a:t>
                      </a:r>
                      <a:r>
                        <a:rPr lang="en-GB" sz="1100" baseline="0" dirty="0" smtClean="0"/>
                        <a:t>: </a:t>
                      </a:r>
                      <a:endParaRPr lang="en-GB" sz="1100" dirty="0"/>
                    </a:p>
                  </a:txBody>
                  <a:tcPr/>
                </a:tc>
                <a:tc gridSpan="2">
                  <a:txBody>
                    <a:bodyPr/>
                    <a:lstStyle/>
                    <a:p>
                      <a:r>
                        <a:rPr lang="en-GB" sz="1100" dirty="0" smtClean="0"/>
                        <a:t>Actions to achieve:</a:t>
                      </a:r>
                      <a:r>
                        <a:rPr lang="en-GB" sz="1100" baseline="0" dirty="0" smtClean="0"/>
                        <a:t> </a:t>
                      </a:r>
                      <a:endParaRPr lang="en-GB" sz="1100" dirty="0"/>
                    </a:p>
                  </a:txBody>
                  <a:tcPr/>
                </a:tc>
                <a:tc hMerge="1">
                  <a:txBody>
                    <a:bodyPr/>
                    <a:lstStyle/>
                    <a:p>
                      <a:endParaRPr lang="en-GB" sz="1200" dirty="0"/>
                    </a:p>
                  </a:txBody>
                  <a:tcPr/>
                </a:tc>
                <a:tc>
                  <a:txBody>
                    <a:bodyPr/>
                    <a:lstStyle/>
                    <a:p>
                      <a:r>
                        <a:rPr lang="en-GB" sz="1100" dirty="0" smtClean="0"/>
                        <a:t>Funding</a:t>
                      </a:r>
                      <a:r>
                        <a:rPr lang="en-GB" sz="1100" baseline="0" dirty="0" smtClean="0"/>
                        <a:t> allocated: </a:t>
                      </a:r>
                      <a:endParaRPr lang="en-GB" sz="1100" dirty="0"/>
                    </a:p>
                  </a:txBody>
                  <a:tcPr>
                    <a:lnR w="12700" cap="flat" cmpd="sng" algn="ctr">
                      <a:solidFill>
                        <a:schemeClr val="bg1"/>
                      </a:solidFill>
                      <a:prstDash val="solid"/>
                      <a:round/>
                      <a:headEnd type="none" w="med" len="med"/>
                      <a:tailEnd type="none" w="med" len="med"/>
                    </a:lnR>
                  </a:tcPr>
                </a:tc>
                <a:tc>
                  <a:txBody>
                    <a:bodyPr/>
                    <a:lstStyle/>
                    <a:p>
                      <a:r>
                        <a:rPr lang="en-GB" sz="1100" dirty="0" smtClean="0"/>
                        <a:t>Evidence and impact:</a:t>
                      </a:r>
                      <a:endParaRPr lang="en-GB" sz="11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en-GB" sz="1100" dirty="0" smtClean="0"/>
                        <a:t>Sustainability and suggested next steps: </a:t>
                      </a:r>
                      <a:endParaRPr lang="en-GB" sz="1100"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0859085"/>
                  </a:ext>
                </a:extLst>
              </a:tr>
              <a:tr h="957708">
                <a:tc>
                  <a:txBody>
                    <a:bodyPr/>
                    <a:lstStyle/>
                    <a:p>
                      <a:r>
                        <a:rPr lang="en-GB" sz="1000" dirty="0" smtClean="0"/>
                        <a:t>Celebrate</a:t>
                      </a:r>
                      <a:r>
                        <a:rPr lang="en-GB" sz="1000" baseline="0" dirty="0" smtClean="0"/>
                        <a:t> achievements in Celebration Worship to ensure whole school is aware of the importance of PE and Sport and encourage aspiration to achieve.  </a:t>
                      </a:r>
                      <a:endParaRPr lang="en-GB" sz="1000" dirty="0"/>
                    </a:p>
                  </a:txBody>
                  <a:tcPr/>
                </a:tc>
                <a:tc gridSpan="2">
                  <a:txBody>
                    <a:bodyPr/>
                    <a:lstStyle/>
                    <a:p>
                      <a:r>
                        <a:rPr lang="en-GB" sz="1000" dirty="0" smtClean="0"/>
                        <a:t>Achievements</a:t>
                      </a:r>
                      <a:r>
                        <a:rPr lang="en-GB" sz="1000" baseline="0" dirty="0" smtClean="0"/>
                        <a:t> celebrated in class and sporting achievements from home. </a:t>
                      </a:r>
                    </a:p>
                    <a:p>
                      <a:endParaRPr lang="en-GB" sz="1000" baseline="0" dirty="0" smtClean="0"/>
                    </a:p>
                    <a:p>
                      <a:r>
                        <a:rPr lang="en-GB" sz="1000" baseline="0" dirty="0" smtClean="0"/>
                        <a:t>Encourage children to share their out school sporting achievements. </a:t>
                      </a:r>
                      <a:endParaRPr lang="en-GB" sz="1000" dirty="0"/>
                    </a:p>
                  </a:txBody>
                  <a:tcPr/>
                </a:tc>
                <a:tc hMerge="1">
                  <a:txBody>
                    <a:bodyPr/>
                    <a:lstStyle/>
                    <a:p>
                      <a:endParaRPr lang="en-GB" sz="1200" dirty="0"/>
                    </a:p>
                  </a:txBody>
                  <a:tcPr/>
                </a:tc>
                <a:tc>
                  <a:txBody>
                    <a:bodyPr/>
                    <a:lstStyle/>
                    <a:p>
                      <a:r>
                        <a:rPr lang="en-GB" sz="1000" dirty="0" smtClean="0"/>
                        <a:t>£0.00</a:t>
                      </a:r>
                      <a:endParaRPr lang="en-GB" sz="1000" dirty="0"/>
                    </a:p>
                  </a:txBody>
                  <a:tcPr>
                    <a:lnR w="12700" cap="flat" cmpd="sng" algn="ctr">
                      <a:solidFill>
                        <a:schemeClr val="bg1"/>
                      </a:solidFill>
                      <a:prstDash val="solid"/>
                      <a:round/>
                      <a:headEnd type="none" w="med" len="med"/>
                      <a:tailEnd type="none" w="med" len="med"/>
                    </a:lnR>
                  </a:tcPr>
                </a:tc>
                <a:tc>
                  <a:txBody>
                    <a:bodyPr/>
                    <a:lstStyle/>
                    <a:p>
                      <a:r>
                        <a:rPr lang="en-GB" sz="1000" dirty="0" smtClean="0"/>
                        <a:t>Children</a:t>
                      </a:r>
                      <a:r>
                        <a:rPr lang="en-GB" sz="1000" baseline="0" dirty="0" smtClean="0"/>
                        <a:t> share sporting achievements. </a:t>
                      </a:r>
                    </a:p>
                    <a:p>
                      <a:r>
                        <a:rPr lang="en-GB" sz="1000" baseline="0" dirty="0" smtClean="0"/>
                        <a:t>Children who have achieved outside of school share. </a:t>
                      </a:r>
                      <a:endParaRPr lang="en-GB" sz="1000" dirty="0"/>
                    </a:p>
                  </a:txBody>
                  <a:tcPr>
                    <a:lnL w="12700" cap="flat" cmpd="sng" algn="ctr">
                      <a:solidFill>
                        <a:schemeClr val="bg1"/>
                      </a:solidFill>
                      <a:prstDash val="solid"/>
                      <a:round/>
                      <a:headEnd type="none" w="med" len="med"/>
                      <a:tailEnd type="none" w="med" len="med"/>
                    </a:lnL>
                  </a:tcPr>
                </a:tc>
                <a:tc>
                  <a:txBody>
                    <a:bodyPr/>
                    <a:lstStyle/>
                    <a:p>
                      <a:r>
                        <a:rPr lang="en-GB" sz="1000" dirty="0" smtClean="0"/>
                        <a:t>Continue to share school</a:t>
                      </a:r>
                      <a:r>
                        <a:rPr lang="en-GB" sz="1000" baseline="0" dirty="0" smtClean="0"/>
                        <a:t> sporting achievements on the school website and with permission, via social media. </a:t>
                      </a:r>
                      <a:endParaRPr lang="en-GB" sz="1000" dirty="0"/>
                    </a:p>
                  </a:txBody>
                  <a:tcPr/>
                </a:tc>
                <a:extLst>
                  <a:ext uri="{0D108BD9-81ED-4DB2-BD59-A6C34878D82A}">
                    <a16:rowId xmlns:a16="http://schemas.microsoft.com/office/drawing/2014/main" val="2051477748"/>
                  </a:ext>
                </a:extLst>
              </a:tr>
              <a:tr h="392310">
                <a:tc>
                  <a:txBody>
                    <a:bodyPr/>
                    <a:lstStyle/>
                    <a:p>
                      <a:r>
                        <a:rPr lang="en-GB" sz="1000" dirty="0" smtClean="0"/>
                        <a:t>New Sports</a:t>
                      </a:r>
                      <a:r>
                        <a:rPr lang="en-GB" sz="1000" baseline="0" dirty="0" smtClean="0"/>
                        <a:t> Equipment and Resources (e.g. gym mats, javelins, hurdles…) </a:t>
                      </a:r>
                      <a:endParaRPr lang="en-GB" sz="1000" dirty="0"/>
                    </a:p>
                  </a:txBody>
                  <a:tcPr/>
                </a:tc>
                <a:tc gridSpan="2">
                  <a:txBody>
                    <a:bodyPr/>
                    <a:lstStyle/>
                    <a:p>
                      <a:r>
                        <a:rPr lang="en-GB" sz="1000" dirty="0" smtClean="0"/>
                        <a:t>To</a:t>
                      </a:r>
                      <a:r>
                        <a:rPr lang="en-GB" sz="1000" baseline="0" dirty="0" smtClean="0"/>
                        <a:t> replace old sports equipment.</a:t>
                      </a:r>
                      <a:endParaRPr lang="en-GB" sz="1000" dirty="0"/>
                    </a:p>
                  </a:txBody>
                  <a:tcPr/>
                </a:tc>
                <a:tc hMerge="1">
                  <a:txBody>
                    <a:bodyPr/>
                    <a:lstStyle/>
                    <a:p>
                      <a:endParaRPr lang="en-GB" sz="1200" dirty="0"/>
                    </a:p>
                  </a:txBody>
                  <a:tcPr/>
                </a:tc>
                <a:tc>
                  <a:txBody>
                    <a:bodyPr/>
                    <a:lstStyle/>
                    <a:p>
                      <a:r>
                        <a:rPr lang="en-GB" sz="1000" dirty="0" smtClean="0"/>
                        <a:t>£500</a:t>
                      </a:r>
                      <a:endParaRPr lang="en-GB" sz="1000" dirty="0"/>
                    </a:p>
                  </a:txBody>
                  <a:tcP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t>Equipment is maintained to a high standard</a:t>
                      </a:r>
                      <a:endParaRPr lang="en-GB" sz="1000" dirty="0" smtClean="0"/>
                    </a:p>
                  </a:txBody>
                  <a:tcPr>
                    <a:lnL w="12700" cap="flat" cmpd="sng" algn="ctr">
                      <a:solidFill>
                        <a:schemeClr val="bg1"/>
                      </a:solidFill>
                      <a:prstDash val="solid"/>
                      <a:round/>
                      <a:headEnd type="none" w="med" len="med"/>
                      <a:tailEnd type="none" w="med" len="med"/>
                    </a:lnL>
                  </a:tcPr>
                </a:tc>
                <a:tc>
                  <a:txBody>
                    <a:bodyPr/>
                    <a:lstStyle/>
                    <a:p>
                      <a:r>
                        <a:rPr lang="en-GB" sz="1000" dirty="0" smtClean="0"/>
                        <a:t>Carry out</a:t>
                      </a:r>
                      <a:r>
                        <a:rPr lang="en-GB" sz="1000" baseline="0" dirty="0" smtClean="0"/>
                        <a:t> audit of PE equipment. </a:t>
                      </a:r>
                      <a:endParaRPr lang="en-GB" sz="1000" dirty="0"/>
                    </a:p>
                  </a:txBody>
                  <a:tcPr/>
                </a:tc>
                <a:extLst>
                  <a:ext uri="{0D108BD9-81ED-4DB2-BD59-A6C34878D82A}">
                    <a16:rowId xmlns:a16="http://schemas.microsoft.com/office/drawing/2014/main" val="3699528329"/>
                  </a:ext>
                </a:extLst>
              </a:tr>
              <a:tr h="763378">
                <a:tc>
                  <a:txBody>
                    <a:bodyPr/>
                    <a:lstStyle/>
                    <a:p>
                      <a:r>
                        <a:rPr lang="en-GB" sz="1000" dirty="0" smtClean="0"/>
                        <a:t>Create pupil</a:t>
                      </a:r>
                      <a:r>
                        <a:rPr lang="en-GB" sz="1000" baseline="0" dirty="0" smtClean="0"/>
                        <a:t> ‘Sports Leaders’ to actively encourage leadership roles that support the delivery of sport and physical activity. </a:t>
                      </a:r>
                      <a:endParaRPr lang="en-GB" sz="1000" dirty="0"/>
                    </a:p>
                  </a:txBody>
                  <a:tcPr/>
                </a:tc>
                <a:tc gridSpan="2">
                  <a:txBody>
                    <a:bodyPr/>
                    <a:lstStyle/>
                    <a:p>
                      <a:r>
                        <a:rPr lang="en-GB" sz="1000" dirty="0" smtClean="0"/>
                        <a:t>Children appointe</a:t>
                      </a:r>
                      <a:r>
                        <a:rPr lang="en-GB" sz="1000" baseline="0" dirty="0" smtClean="0"/>
                        <a:t>d as Sports Leaders under the guidance of the Sports Coach.</a:t>
                      </a:r>
                    </a:p>
                    <a:p>
                      <a:r>
                        <a:rPr lang="en-GB" sz="1000" baseline="0" dirty="0" smtClean="0"/>
                        <a:t>Sports Leaders support other children to develop confidence and skills. </a:t>
                      </a:r>
                      <a:endParaRPr lang="en-GB" sz="1000" dirty="0"/>
                    </a:p>
                  </a:txBody>
                  <a:tcPr/>
                </a:tc>
                <a:tc hMerge="1">
                  <a:txBody>
                    <a:bodyPr/>
                    <a:lstStyle/>
                    <a:p>
                      <a:endParaRPr lang="en-GB" sz="1200" dirty="0"/>
                    </a:p>
                  </a:txBody>
                  <a:tcPr/>
                </a:tc>
                <a:tc>
                  <a:txBody>
                    <a:bodyPr/>
                    <a:lstStyle/>
                    <a:p>
                      <a:r>
                        <a:rPr lang="en-GB" sz="1000" dirty="0" smtClean="0"/>
                        <a:t>£0.00</a:t>
                      </a:r>
                      <a:endParaRPr lang="en-GB" sz="1000" dirty="0"/>
                    </a:p>
                  </a:txBody>
                  <a:tcPr>
                    <a:lnR w="12700" cap="flat" cmpd="sng" algn="ctr">
                      <a:solidFill>
                        <a:schemeClr val="bg1"/>
                      </a:solidFill>
                      <a:prstDash val="solid"/>
                      <a:round/>
                      <a:headEnd type="none" w="med" len="med"/>
                      <a:tailEnd type="none" w="med" len="med"/>
                    </a:lnR>
                  </a:tcPr>
                </a:tc>
                <a:tc>
                  <a:txBody>
                    <a:bodyPr/>
                    <a:lstStyle/>
                    <a:p>
                      <a:r>
                        <a:rPr lang="en-GB" sz="1000" baseline="0" dirty="0" smtClean="0"/>
                        <a:t>The school’s values and Inspirational Themes (Leadership) inspire our young leaders to support others. </a:t>
                      </a:r>
                      <a:endParaRPr lang="en-GB" sz="1000" dirty="0"/>
                    </a:p>
                  </a:txBody>
                  <a:tcPr>
                    <a:lnL w="12700" cap="flat" cmpd="sng" algn="ctr">
                      <a:solidFill>
                        <a:schemeClr val="bg1"/>
                      </a:solidFill>
                      <a:prstDash val="solid"/>
                      <a:round/>
                      <a:headEnd type="none" w="med" len="med"/>
                      <a:tailEnd type="none" w="med" len="med"/>
                    </a:lnL>
                  </a:tcPr>
                </a:tc>
                <a:tc>
                  <a:txBody>
                    <a:bodyPr/>
                    <a:lstStyle/>
                    <a:p>
                      <a:r>
                        <a:rPr lang="en-GB" sz="1000" dirty="0" smtClean="0"/>
                        <a:t>Sports Leaders</a:t>
                      </a:r>
                      <a:r>
                        <a:rPr lang="en-GB" sz="1000" baseline="0" dirty="0" smtClean="0"/>
                        <a:t> to guide our younger sports people at break and lunch. </a:t>
                      </a:r>
                      <a:endParaRPr lang="en-GB" sz="1000" dirty="0"/>
                    </a:p>
                  </a:txBody>
                  <a:tcPr/>
                </a:tc>
                <a:extLst>
                  <a:ext uri="{0D108BD9-81ED-4DB2-BD59-A6C34878D82A}">
                    <a16:rowId xmlns:a16="http://schemas.microsoft.com/office/drawing/2014/main" val="1199312173"/>
                  </a:ext>
                </a:extLst>
              </a:tr>
            </a:tbl>
          </a:graphicData>
        </a:graphic>
      </p:graphicFrame>
    </p:spTree>
    <p:extLst>
      <p:ext uri="{BB962C8B-B14F-4D97-AF65-F5344CB8AC3E}">
        <p14:creationId xmlns:p14="http://schemas.microsoft.com/office/powerpoint/2010/main" val="765617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6797302"/>
              </p:ext>
            </p:extLst>
          </p:nvPr>
        </p:nvGraphicFramePr>
        <p:xfrm>
          <a:off x="107158" y="152400"/>
          <a:ext cx="11937207" cy="6592086"/>
        </p:xfrm>
        <a:graphic>
          <a:graphicData uri="http://schemas.openxmlformats.org/drawingml/2006/table">
            <a:tbl>
              <a:tblPr firstRow="1" bandRow="1">
                <a:tableStyleId>{5C22544A-7EE6-4342-B048-85BDC9FD1C3A}</a:tableStyleId>
              </a:tblPr>
              <a:tblGrid>
                <a:gridCol w="2984301">
                  <a:extLst>
                    <a:ext uri="{9D8B030D-6E8A-4147-A177-3AD203B41FA5}">
                      <a16:colId xmlns:a16="http://schemas.microsoft.com/office/drawing/2014/main" val="1208373678"/>
                    </a:ext>
                  </a:extLst>
                </a:gridCol>
                <a:gridCol w="2984301">
                  <a:extLst>
                    <a:ext uri="{9D8B030D-6E8A-4147-A177-3AD203B41FA5}">
                      <a16:colId xmlns:a16="http://schemas.microsoft.com/office/drawing/2014/main" val="1472162090"/>
                    </a:ext>
                  </a:extLst>
                </a:gridCol>
                <a:gridCol w="882253">
                  <a:extLst>
                    <a:ext uri="{9D8B030D-6E8A-4147-A177-3AD203B41FA5}">
                      <a16:colId xmlns:a16="http://schemas.microsoft.com/office/drawing/2014/main" val="2914359876"/>
                    </a:ext>
                  </a:extLst>
                </a:gridCol>
                <a:gridCol w="2102051">
                  <a:extLst>
                    <a:ext uri="{9D8B030D-6E8A-4147-A177-3AD203B41FA5}">
                      <a16:colId xmlns:a16="http://schemas.microsoft.com/office/drawing/2014/main" val="3032697775"/>
                    </a:ext>
                  </a:extLst>
                </a:gridCol>
                <a:gridCol w="2984301">
                  <a:extLst>
                    <a:ext uri="{9D8B030D-6E8A-4147-A177-3AD203B41FA5}">
                      <a16:colId xmlns:a16="http://schemas.microsoft.com/office/drawing/2014/main" val="3130505889"/>
                    </a:ext>
                  </a:extLst>
                </a:gridCol>
              </a:tblGrid>
              <a:tr h="293121">
                <a:tc>
                  <a:txBody>
                    <a:bodyPr/>
                    <a:lstStyle/>
                    <a:p>
                      <a:r>
                        <a:rPr lang="en-GB" sz="1400" dirty="0" smtClean="0"/>
                        <a:t>Academic</a:t>
                      </a:r>
                      <a:r>
                        <a:rPr lang="en-GB" sz="1400" baseline="0" dirty="0" smtClean="0"/>
                        <a:t> Year: 2022/23</a:t>
                      </a:r>
                      <a:endParaRPr lang="en-GB" sz="1400" dirty="0"/>
                    </a:p>
                  </a:txBody>
                  <a:tcPr/>
                </a:tc>
                <a:tc>
                  <a:txBody>
                    <a:bodyPr/>
                    <a:lstStyle/>
                    <a:p>
                      <a:r>
                        <a:rPr lang="en-GB" sz="1400" dirty="0" smtClean="0"/>
                        <a:t>Total fund</a:t>
                      </a:r>
                      <a:r>
                        <a:rPr lang="en-GB" sz="1400" baseline="0" dirty="0" smtClean="0"/>
                        <a:t> allocated: £17130</a:t>
                      </a:r>
                      <a:endParaRPr lang="en-GB" sz="1400" dirty="0"/>
                    </a:p>
                  </a:txBody>
                  <a:tcPr/>
                </a:tc>
                <a:tc gridSpan="2">
                  <a:txBody>
                    <a:bodyPr/>
                    <a:lstStyle/>
                    <a:p>
                      <a:r>
                        <a:rPr lang="en-GB" sz="1400" dirty="0" smtClean="0"/>
                        <a:t>Date updated: September 2022</a:t>
                      </a:r>
                      <a:endParaRPr lang="en-GB" sz="1400" dirty="0"/>
                    </a:p>
                  </a:txBody>
                  <a:tcPr/>
                </a:tc>
                <a:tc hMerge="1">
                  <a:txBody>
                    <a:bodyPr/>
                    <a:lstStyle/>
                    <a:p>
                      <a:endParaRPr lang="en-GB"/>
                    </a:p>
                  </a:txBody>
                  <a:tcPr/>
                </a:tc>
                <a:tc>
                  <a:txBody>
                    <a:bodyPr/>
                    <a:lstStyle/>
                    <a:p>
                      <a:endParaRPr lang="en-GB" sz="1400"/>
                    </a:p>
                  </a:txBody>
                  <a:tcPr/>
                </a:tc>
                <a:extLst>
                  <a:ext uri="{0D108BD9-81ED-4DB2-BD59-A6C34878D82A}">
                    <a16:rowId xmlns:a16="http://schemas.microsoft.com/office/drawing/2014/main" val="3246564328"/>
                  </a:ext>
                </a:extLst>
              </a:tr>
              <a:tr h="439682">
                <a:tc gridSpan="4">
                  <a:txBody>
                    <a:bodyPr/>
                    <a:lstStyle/>
                    <a:p>
                      <a:r>
                        <a:rPr lang="en-GB" sz="1100" b="1" dirty="0" smtClean="0"/>
                        <a:t>Key Indicator 3:</a:t>
                      </a:r>
                      <a:r>
                        <a:rPr lang="en-GB" sz="1100" b="1" baseline="0" dirty="0" smtClean="0"/>
                        <a:t> Increased confidence, knowledge and skills of all staff and children in a wide range of PE and sport and of support staff in supporting the delivery of PE</a:t>
                      </a:r>
                      <a:endParaRPr lang="en-GB" sz="1100"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KI 3</a:t>
                      </a:r>
                      <a:r>
                        <a:rPr lang="en-GB" sz="1100" baseline="0" dirty="0" smtClean="0"/>
                        <a:t> </a:t>
                      </a:r>
                      <a:r>
                        <a:rPr lang="en-GB" sz="1100" dirty="0" smtClean="0"/>
                        <a:t>Total Funding allocated:</a:t>
                      </a:r>
                      <a:r>
                        <a:rPr lang="en-GB" sz="1100" baseline="0" dirty="0" smtClean="0"/>
                        <a:t> £14829</a:t>
                      </a:r>
                      <a:endParaRPr lang="en-GB" sz="1100" dirty="0" smtClean="0"/>
                    </a:p>
                    <a:p>
                      <a:r>
                        <a:rPr lang="en-GB" sz="1100" dirty="0" smtClean="0"/>
                        <a:t>Percentage of total</a:t>
                      </a:r>
                      <a:r>
                        <a:rPr lang="en-GB" sz="1100" baseline="0" dirty="0" smtClean="0"/>
                        <a:t> allocation: 86.6%</a:t>
                      </a:r>
                      <a:endParaRPr lang="en-GB" sz="1100" dirty="0"/>
                    </a:p>
                  </a:txBody>
                  <a:tcPr/>
                </a:tc>
                <a:extLst>
                  <a:ext uri="{0D108BD9-81ED-4DB2-BD59-A6C34878D82A}">
                    <a16:rowId xmlns:a16="http://schemas.microsoft.com/office/drawing/2014/main" val="3943227874"/>
                  </a:ext>
                </a:extLst>
              </a:tr>
              <a:tr h="439682">
                <a:tc>
                  <a:txBody>
                    <a:bodyPr/>
                    <a:lstStyle/>
                    <a:p>
                      <a:r>
                        <a:rPr lang="en-GB" sz="1100" dirty="0" smtClean="0"/>
                        <a:t>School</a:t>
                      </a:r>
                      <a:r>
                        <a:rPr lang="en-GB" sz="1100" baseline="0" dirty="0" smtClean="0"/>
                        <a:t> focus with clarity on intended </a:t>
                      </a:r>
                      <a:r>
                        <a:rPr lang="en-GB" sz="1100" b="1" baseline="0" dirty="0" smtClean="0"/>
                        <a:t>impact on pupils</a:t>
                      </a:r>
                      <a:r>
                        <a:rPr lang="en-GB" sz="1100" baseline="0" dirty="0" smtClean="0"/>
                        <a:t>: </a:t>
                      </a:r>
                      <a:endParaRPr lang="en-GB" sz="1100" dirty="0"/>
                    </a:p>
                  </a:txBody>
                  <a:tcPr/>
                </a:tc>
                <a:tc>
                  <a:txBody>
                    <a:bodyPr/>
                    <a:lstStyle/>
                    <a:p>
                      <a:r>
                        <a:rPr lang="en-GB" sz="1100" dirty="0" smtClean="0"/>
                        <a:t>Actions to achieve:</a:t>
                      </a:r>
                      <a:r>
                        <a:rPr lang="en-GB" sz="1100" baseline="0" dirty="0" smtClean="0"/>
                        <a:t> </a:t>
                      </a:r>
                      <a:endParaRPr lang="en-GB" sz="1100" dirty="0"/>
                    </a:p>
                  </a:txBody>
                  <a:tcPr/>
                </a:tc>
                <a:tc>
                  <a:txBody>
                    <a:bodyPr/>
                    <a:lstStyle/>
                    <a:p>
                      <a:r>
                        <a:rPr lang="en-GB" sz="1100" dirty="0" smtClean="0"/>
                        <a:t>Funding</a:t>
                      </a:r>
                      <a:r>
                        <a:rPr lang="en-GB" sz="1100" baseline="0" dirty="0" smtClean="0"/>
                        <a:t> allocated: </a:t>
                      </a:r>
                      <a:endParaRPr lang="en-GB" sz="1100" dirty="0"/>
                    </a:p>
                  </a:txBody>
                  <a:tcPr>
                    <a:lnR w="12700" cap="flat" cmpd="sng" algn="ctr">
                      <a:solidFill>
                        <a:schemeClr val="bg1"/>
                      </a:solidFill>
                      <a:prstDash val="solid"/>
                      <a:round/>
                      <a:headEnd type="none" w="med" len="med"/>
                      <a:tailEnd type="none" w="med" len="med"/>
                    </a:lnR>
                  </a:tcPr>
                </a:tc>
                <a:tc>
                  <a:txBody>
                    <a:bodyPr/>
                    <a:lstStyle/>
                    <a:p>
                      <a:r>
                        <a:rPr lang="en-GB" sz="1100" dirty="0" smtClean="0"/>
                        <a:t>Evidence and impact:</a:t>
                      </a:r>
                      <a:endParaRPr lang="en-GB" sz="1100" dirty="0"/>
                    </a:p>
                  </a:txBody>
                  <a:tcPr>
                    <a:lnL w="12700" cap="flat" cmpd="sng" algn="ctr">
                      <a:solidFill>
                        <a:schemeClr val="bg1"/>
                      </a:solidFill>
                      <a:prstDash val="solid"/>
                      <a:round/>
                      <a:headEnd type="none" w="med" len="med"/>
                      <a:tailEnd type="none" w="med" len="med"/>
                    </a:lnL>
                  </a:tcPr>
                </a:tc>
                <a:tc>
                  <a:txBody>
                    <a:bodyPr/>
                    <a:lstStyle/>
                    <a:p>
                      <a:r>
                        <a:rPr lang="en-GB" sz="1100" dirty="0" smtClean="0"/>
                        <a:t>Sustainability and suggested next steps: </a:t>
                      </a:r>
                      <a:endParaRPr lang="en-GB" sz="1100" dirty="0"/>
                    </a:p>
                  </a:txBody>
                  <a:tcPr/>
                </a:tc>
                <a:extLst>
                  <a:ext uri="{0D108BD9-81ED-4DB2-BD59-A6C34878D82A}">
                    <a16:rowId xmlns:a16="http://schemas.microsoft.com/office/drawing/2014/main" val="3328992104"/>
                  </a:ext>
                </a:extLst>
              </a:tr>
              <a:tr h="2278174">
                <a:tc>
                  <a:txBody>
                    <a:bodyPr/>
                    <a:lstStyle/>
                    <a:p>
                      <a:r>
                        <a:rPr lang="en-GB" sz="1100" dirty="0" smtClean="0"/>
                        <a:t>Continue</a:t>
                      </a:r>
                      <a:r>
                        <a:rPr lang="en-GB" sz="1100" baseline="0" dirty="0" smtClean="0"/>
                        <a:t>d employment of Sports Coach to enhance and extend opportunities offered to pupils building on their progress and achievement and provide coaching models to upskill support staff. </a:t>
                      </a:r>
                    </a:p>
                    <a:p>
                      <a:endParaRPr lang="en-GB" sz="1100" baseline="0" dirty="0" smtClean="0"/>
                    </a:p>
                    <a:p>
                      <a:r>
                        <a:rPr lang="en-GB" sz="1100" baseline="0" dirty="0" smtClean="0"/>
                        <a:t>Employment of tennis coach to deliver high quality coaching during after-school club including hosting cross-school tennis tournament.</a:t>
                      </a:r>
                    </a:p>
                    <a:p>
                      <a:endParaRPr lang="en-GB" sz="1100" baseline="0" dirty="0" smtClean="0"/>
                    </a:p>
                    <a:p>
                      <a:r>
                        <a:rPr lang="en-GB" sz="1100" baseline="0" dirty="0" smtClean="0"/>
                        <a:t>Engage with local sports partnerships to enable an increased percentage of children to take part in competitive sports. </a:t>
                      </a:r>
                    </a:p>
                  </a:txBody>
                  <a:tcPr/>
                </a:tc>
                <a:tc>
                  <a:txBody>
                    <a:bodyPr/>
                    <a:lstStyle/>
                    <a:p>
                      <a:r>
                        <a:rPr lang="en-GB" sz="1100" dirty="0" smtClean="0"/>
                        <a:t>High quality</a:t>
                      </a:r>
                      <a:r>
                        <a:rPr lang="en-GB" sz="1100" baseline="0" dirty="0" smtClean="0"/>
                        <a:t> PE delivered to all children in school providing modelled coaching to all support staff during the teaching of PE and focused on improved delivery and confidence. </a:t>
                      </a:r>
                    </a:p>
                    <a:p>
                      <a:endParaRPr lang="en-GB" sz="1100" baseline="0" dirty="0" smtClean="0"/>
                    </a:p>
                    <a:p>
                      <a:endParaRPr lang="en-GB" sz="1100" baseline="0" dirty="0" smtClean="0"/>
                    </a:p>
                    <a:p>
                      <a:r>
                        <a:rPr lang="en-GB" sz="1100" baseline="0" dirty="0" smtClean="0"/>
                        <a:t>High quality delivery from a trained sports coach. </a:t>
                      </a:r>
                    </a:p>
                    <a:p>
                      <a:endParaRPr lang="en-GB" sz="1100" baseline="0" dirty="0" smtClean="0"/>
                    </a:p>
                    <a:p>
                      <a:endParaRPr lang="en-GB" sz="1100" baseline="0" dirty="0" smtClean="0"/>
                    </a:p>
                    <a:p>
                      <a:r>
                        <a:rPr lang="en-GB" sz="1100" baseline="0" dirty="0" smtClean="0"/>
                        <a:t>Extra-curricular opportunities delivered by the sports coach and support staff including supporting participation in regional competitions.</a:t>
                      </a:r>
                    </a:p>
                    <a:p>
                      <a:r>
                        <a:rPr lang="en-GB" sz="1100" baseline="0" dirty="0" smtClean="0"/>
                        <a:t>Increase adult support for delivery of quality PE.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dk1"/>
                          </a:solidFill>
                          <a:effectLst/>
                          <a:latin typeface="+mn-lt"/>
                          <a:ea typeface="+mn-ea"/>
                          <a:cs typeface="+mn-cs"/>
                        </a:rPr>
                        <a:t>£7580 (38 </a:t>
                      </a:r>
                      <a:r>
                        <a:rPr lang="en-GB" sz="1100" kern="1200" dirty="0" err="1" smtClean="0">
                          <a:solidFill>
                            <a:schemeClr val="dk1"/>
                          </a:solidFill>
                          <a:effectLst/>
                          <a:latin typeface="+mn-lt"/>
                          <a:ea typeface="+mn-ea"/>
                          <a:cs typeface="+mn-cs"/>
                        </a:rPr>
                        <a:t>wks</a:t>
                      </a:r>
                      <a:r>
                        <a:rPr lang="en-GB" sz="1100" kern="1200" dirty="0" smtClean="0">
                          <a:solidFill>
                            <a:schemeClr val="dk1"/>
                          </a:solidFill>
                          <a:effectLst/>
                          <a:latin typeface="+mn-lt"/>
                          <a:ea typeface="+mn-ea"/>
                          <a:cs typeface="+mn-cs"/>
                        </a:rPr>
                        <a:t> at approx. £200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dk1"/>
                          </a:solidFill>
                          <a:effectLst/>
                          <a:latin typeface="+mn-lt"/>
                          <a:ea typeface="+mn-ea"/>
                          <a:cs typeface="+mn-cs"/>
                        </a:rPr>
                        <a:t>£720</a:t>
                      </a:r>
                      <a:r>
                        <a:rPr lang="en-GB" sz="1100" kern="1200" baseline="0" dirty="0" smtClean="0">
                          <a:solidFill>
                            <a:schemeClr val="dk1"/>
                          </a:solidFill>
                          <a:effectLst/>
                          <a:latin typeface="+mn-lt"/>
                          <a:ea typeface="+mn-ea"/>
                          <a:cs typeface="+mn-cs"/>
                        </a:rPr>
                        <a:t> (% covered by parents)</a:t>
                      </a:r>
                      <a:endParaRPr lang="en-GB" sz="11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effectLst/>
                          <a:latin typeface="+mn-lt"/>
                          <a:ea typeface="Calibri" panose="020F0502020204030204" pitchFamily="34" charset="0"/>
                        </a:rPr>
                        <a:t>£7109</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effectLst/>
                          <a:latin typeface="+mn-lt"/>
                          <a:ea typeface="Calibri" panose="020F0502020204030204" pitchFamily="34" charset="0"/>
                        </a:rPr>
                        <a:t>(support staff) </a:t>
                      </a:r>
                    </a:p>
                  </a:txBody>
                  <a:tcPr>
                    <a:lnR w="12700" cap="flat" cmpd="sng" algn="ctr">
                      <a:solidFill>
                        <a:schemeClr val="bg1"/>
                      </a:solidFill>
                      <a:prstDash val="solid"/>
                      <a:round/>
                      <a:headEnd type="none" w="med" len="med"/>
                      <a:tailEnd type="none" w="med" len="med"/>
                    </a:lnR>
                  </a:tcPr>
                </a:tc>
                <a:tc>
                  <a:txBody>
                    <a:bodyPr/>
                    <a:lstStyle/>
                    <a:p>
                      <a:r>
                        <a:rPr lang="en-GB" sz="1100" dirty="0" smtClean="0"/>
                        <a:t>Support staff will be more knowledgeable,</a:t>
                      </a:r>
                      <a:r>
                        <a:rPr lang="en-GB" sz="1100" baseline="0" dirty="0" smtClean="0"/>
                        <a:t> skills extended and delivery improved and are delivering effective PE to YR/Y1. </a:t>
                      </a:r>
                    </a:p>
                    <a:p>
                      <a:endParaRPr lang="en-GB" sz="1100" baseline="0" dirty="0" smtClean="0"/>
                    </a:p>
                    <a:p>
                      <a:endParaRPr lang="en-GB" sz="1100" baseline="0" dirty="0" smtClean="0"/>
                    </a:p>
                    <a:p>
                      <a:r>
                        <a:rPr lang="en-GB" sz="1100" baseline="0" dirty="0" smtClean="0"/>
                        <a:t>Children are exposed to high quality teaching of specific sports.</a:t>
                      </a:r>
                    </a:p>
                    <a:p>
                      <a:endParaRPr lang="en-GB" sz="1100" baseline="0" dirty="0" smtClean="0"/>
                    </a:p>
                    <a:p>
                      <a:r>
                        <a:rPr lang="en-GB" sz="1100" baseline="0" dirty="0" smtClean="0"/>
                        <a:t>Pupils receive high quality lessons and enjoy a wide range of physical activity. </a:t>
                      </a:r>
                    </a:p>
                    <a:p>
                      <a:endParaRPr lang="en-GB" sz="1100" baseline="0" dirty="0" smtClean="0"/>
                    </a:p>
                    <a:p>
                      <a:endParaRPr lang="en-GB" sz="1100" dirty="0"/>
                    </a:p>
                  </a:txBody>
                  <a:tcPr>
                    <a:lnL w="12700" cap="flat" cmpd="sng" algn="ctr">
                      <a:solidFill>
                        <a:schemeClr val="bg1"/>
                      </a:solidFill>
                      <a:prstDash val="solid"/>
                      <a:round/>
                      <a:headEnd type="none" w="med" len="med"/>
                      <a:tailEnd type="none" w="med" len="med"/>
                    </a:lnL>
                  </a:tcPr>
                </a:tc>
                <a:tc>
                  <a:txBody>
                    <a:bodyPr/>
                    <a:lstStyle/>
                    <a:p>
                      <a:r>
                        <a:rPr lang="en-GB" sz="1100" dirty="0" smtClean="0"/>
                        <a:t>Continued</a:t>
                      </a:r>
                      <a:r>
                        <a:rPr lang="en-GB" sz="1100" baseline="0" dirty="0" smtClean="0"/>
                        <a:t> coaching provided by the sports coach to support staff and increased expectation of their input to PE. </a:t>
                      </a:r>
                    </a:p>
                    <a:p>
                      <a:endParaRPr lang="en-GB" sz="1100" baseline="0" dirty="0" smtClean="0"/>
                    </a:p>
                    <a:p>
                      <a:endParaRPr lang="en-GB" sz="1100" baseline="0" dirty="0" smtClean="0"/>
                    </a:p>
                    <a:p>
                      <a:endParaRPr lang="en-GB" sz="1100" baseline="0" dirty="0" smtClean="0"/>
                    </a:p>
                    <a:p>
                      <a:r>
                        <a:rPr lang="en-GB" sz="1100" baseline="0" dirty="0" smtClean="0"/>
                        <a:t>Continued acquirement of high quality after-school coaching. </a:t>
                      </a:r>
                    </a:p>
                    <a:p>
                      <a:r>
                        <a:rPr lang="en-GB" sz="1100" baseline="0" dirty="0" smtClean="0"/>
                        <a:t>Cross-school tennis tournament. </a:t>
                      </a:r>
                    </a:p>
                    <a:p>
                      <a:r>
                        <a:rPr lang="en-GB" sz="1100" baseline="0" dirty="0" smtClean="0"/>
                        <a:t>Support staff have the confidence and skills to deliver extra-curricular sports clubs. Children develop a wide range of skills in a range of sporting activities. </a:t>
                      </a:r>
                    </a:p>
                  </a:txBody>
                  <a:tcPr/>
                </a:tc>
                <a:extLst>
                  <a:ext uri="{0D108BD9-81ED-4DB2-BD59-A6C34878D82A}">
                    <a16:rowId xmlns:a16="http://schemas.microsoft.com/office/drawing/2014/main" val="1274183163"/>
                  </a:ext>
                </a:extLst>
              </a:tr>
              <a:tr h="263809">
                <a:tc gridSpan="4">
                  <a:txBody>
                    <a:bodyPr/>
                    <a:lstStyle/>
                    <a:p>
                      <a:r>
                        <a:rPr lang="en-GB" sz="1100" b="1" dirty="0" smtClean="0"/>
                        <a:t>Key Indicator 4:</a:t>
                      </a:r>
                      <a:r>
                        <a:rPr lang="en-GB" sz="1100" b="1" baseline="0" dirty="0" smtClean="0"/>
                        <a:t> Broader experience of a range of sports and activities offered to all pupils</a:t>
                      </a:r>
                      <a:endParaRPr lang="en-GB" sz="1100"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tc>
                <a:tc hMerge="1">
                  <a:txBody>
                    <a:bodyPr/>
                    <a:lstStyle/>
                    <a:p>
                      <a:endParaRPr lang="en-GB" sz="1400" dirty="0"/>
                    </a:p>
                  </a:txBody>
                  <a:tcPr>
                    <a:lnR w="12700" cap="flat" cmpd="sng" algn="ctr">
                      <a:solidFill>
                        <a:schemeClr val="bg1"/>
                      </a:solidFill>
                      <a:prstDash val="solid"/>
                      <a:round/>
                      <a:headEnd type="none" w="med" len="med"/>
                      <a:tailEnd type="none" w="med" len="med"/>
                    </a:lnR>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KI 4</a:t>
                      </a:r>
                      <a:r>
                        <a:rPr lang="en-GB" sz="1100" baseline="0" dirty="0" smtClean="0"/>
                        <a:t> </a:t>
                      </a:r>
                      <a:r>
                        <a:rPr lang="en-GB" sz="1100" dirty="0" smtClean="0"/>
                        <a:t>Total Funding allocated:</a:t>
                      </a:r>
                      <a:r>
                        <a:rPr lang="en-GB" sz="1100" baseline="0" dirty="0" smtClean="0"/>
                        <a:t> £240</a:t>
                      </a:r>
                      <a:endParaRPr lang="en-GB" sz="11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Percentage of total</a:t>
                      </a:r>
                      <a:r>
                        <a:rPr lang="en-GB" sz="1100" baseline="0" dirty="0" smtClean="0"/>
                        <a:t> allocation: 1.4%</a:t>
                      </a:r>
                      <a:endParaRPr lang="en-GB" sz="1100"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7744617"/>
                  </a:ext>
                </a:extLst>
              </a:tr>
              <a:tr h="439682">
                <a:tc>
                  <a:txBody>
                    <a:bodyPr/>
                    <a:lstStyle/>
                    <a:p>
                      <a:r>
                        <a:rPr lang="en-GB" sz="1100" dirty="0" smtClean="0"/>
                        <a:t>School</a:t>
                      </a:r>
                      <a:r>
                        <a:rPr lang="en-GB" sz="1100" baseline="0" dirty="0" smtClean="0"/>
                        <a:t> focus with clarity on intended </a:t>
                      </a:r>
                      <a:r>
                        <a:rPr lang="en-GB" sz="1100" b="1" baseline="0" dirty="0" smtClean="0"/>
                        <a:t>impact on pupils</a:t>
                      </a:r>
                      <a:r>
                        <a:rPr lang="en-GB" sz="1100" baseline="0" dirty="0" smtClean="0"/>
                        <a:t>: </a:t>
                      </a:r>
                      <a:endParaRPr lang="en-GB" sz="1100" dirty="0"/>
                    </a:p>
                  </a:txBody>
                  <a:tcPr/>
                </a:tc>
                <a:tc>
                  <a:txBody>
                    <a:bodyPr/>
                    <a:lstStyle/>
                    <a:p>
                      <a:r>
                        <a:rPr lang="en-GB" sz="1100" dirty="0" smtClean="0"/>
                        <a:t>Actions to achieve:</a:t>
                      </a:r>
                      <a:r>
                        <a:rPr lang="en-GB" sz="1100" baseline="0" dirty="0" smtClean="0"/>
                        <a:t> </a:t>
                      </a:r>
                      <a:endParaRPr lang="en-GB" sz="1100" dirty="0"/>
                    </a:p>
                  </a:txBody>
                  <a:tcPr/>
                </a:tc>
                <a:tc>
                  <a:txBody>
                    <a:bodyPr/>
                    <a:lstStyle/>
                    <a:p>
                      <a:r>
                        <a:rPr lang="en-GB" sz="1100" dirty="0" smtClean="0"/>
                        <a:t>Funding</a:t>
                      </a:r>
                      <a:r>
                        <a:rPr lang="en-GB" sz="1100" baseline="0" dirty="0" smtClean="0"/>
                        <a:t> allocated: </a:t>
                      </a:r>
                      <a:endParaRPr lang="en-GB" sz="1100" dirty="0"/>
                    </a:p>
                  </a:txBody>
                  <a:tcPr>
                    <a:lnR w="12700" cap="flat" cmpd="sng" algn="ctr">
                      <a:solidFill>
                        <a:schemeClr val="bg1"/>
                      </a:solidFill>
                      <a:prstDash val="solid"/>
                      <a:round/>
                      <a:headEnd type="none" w="med" len="med"/>
                      <a:tailEnd type="none" w="med" len="med"/>
                    </a:lnR>
                  </a:tcPr>
                </a:tc>
                <a:tc>
                  <a:txBody>
                    <a:bodyPr/>
                    <a:lstStyle/>
                    <a:p>
                      <a:r>
                        <a:rPr lang="en-GB" sz="1100" dirty="0" smtClean="0"/>
                        <a:t>Evidence and impact:</a:t>
                      </a:r>
                      <a:endParaRPr lang="en-GB" sz="11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lang="en-GB" sz="1100" dirty="0" smtClean="0"/>
                    </a:p>
                    <a:p>
                      <a:r>
                        <a:rPr lang="en-GB" sz="1100" dirty="0" smtClean="0"/>
                        <a:t>Sustainability and suggested next steps: </a:t>
                      </a:r>
                      <a:endParaRPr lang="en-GB" sz="1100"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0859085"/>
                  </a:ext>
                </a:extLst>
              </a:tr>
              <a:tr h="967301">
                <a:tc>
                  <a:txBody>
                    <a:bodyPr/>
                    <a:lstStyle/>
                    <a:p>
                      <a:r>
                        <a:rPr lang="en-GB" sz="1100" dirty="0" smtClean="0"/>
                        <a:t>Increase</a:t>
                      </a:r>
                      <a:r>
                        <a:rPr lang="en-GB" sz="1100" baseline="0" dirty="0" smtClean="0"/>
                        <a:t> the number of after-school sports clubs to provide a</a:t>
                      </a:r>
                      <a:r>
                        <a:rPr lang="en-GB" sz="1100" dirty="0" smtClean="0"/>
                        <a:t> wider range</a:t>
                      </a:r>
                      <a:r>
                        <a:rPr lang="en-GB" sz="1100" baseline="0" dirty="0" smtClean="0"/>
                        <a:t> of activities, including disability sports, both within and outside the curriculum in order to increase pupil involvement.</a:t>
                      </a:r>
                    </a:p>
                    <a:p>
                      <a:endParaRPr lang="en-GB" sz="1100" baseline="0" dirty="0" smtClean="0"/>
                    </a:p>
                    <a:p>
                      <a:r>
                        <a:rPr lang="en-GB" sz="1100" baseline="0" dirty="0" smtClean="0"/>
                        <a:t>PE subject lead and Sports Coach to work collaboratively to ensure opportunities for pupils are maximised. </a:t>
                      </a:r>
                      <a:endParaRPr lang="en-GB"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PE provides a wide range of sporting opportunities including disability sports.</a:t>
                      </a:r>
                    </a:p>
                    <a:p>
                      <a:r>
                        <a:rPr lang="en-GB" sz="1100" baseline="0" dirty="0" smtClean="0"/>
                        <a:t>Increased involvement in local sporting events. </a:t>
                      </a:r>
                    </a:p>
                    <a:p>
                      <a:r>
                        <a:rPr lang="en-GB" sz="1100" baseline="0" dirty="0" smtClean="0"/>
                        <a:t>Wider awareness of disability sports. </a:t>
                      </a:r>
                    </a:p>
                    <a:p>
                      <a:r>
                        <a:rPr lang="en-GB" sz="1100" baseline="0" dirty="0" smtClean="0"/>
                        <a:t>Disability sport opportunities at KS1.</a:t>
                      </a:r>
                    </a:p>
                    <a:p>
                      <a:endParaRPr lang="en-GB" sz="1100" baseline="0" dirty="0" smtClean="0"/>
                    </a:p>
                    <a:p>
                      <a:r>
                        <a:rPr lang="en-GB" sz="1100" baseline="0" dirty="0" smtClean="0"/>
                        <a:t>Enable staff to take teams to sporting activities, festivals and competitions. </a:t>
                      </a:r>
                    </a:p>
                    <a:p>
                      <a:r>
                        <a:rPr lang="en-GB" sz="1100" baseline="0" dirty="0" smtClean="0"/>
                        <a:t>Carry our pupil interviews/ learning walks. </a:t>
                      </a:r>
                    </a:p>
                    <a:p>
                      <a:r>
                        <a:rPr lang="en-GB" sz="1100" baseline="0" dirty="0" smtClean="0"/>
                        <a:t>HT to meet bi-annually with the governor responsible for PP &amp; PESSPA. </a:t>
                      </a:r>
                      <a:endParaRPr lang="en-GB"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£240 (time allocated for </a:t>
                      </a:r>
                      <a:r>
                        <a:rPr lang="en-GB" sz="1100" baseline="0" dirty="0" err="1" smtClean="0"/>
                        <a:t>curr</a:t>
                      </a:r>
                      <a:r>
                        <a:rPr lang="en-GB" sz="1100" baseline="0" dirty="0" smtClean="0"/>
                        <a:t>. meetings)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3 x after school sports clubs are supported by parents (approx. £982.35)</a:t>
                      </a:r>
                      <a:endParaRPr lang="en-GB" sz="1100" dirty="0" smtClean="0"/>
                    </a:p>
                  </a:txBody>
                  <a:tcPr>
                    <a:lnR w="12700" cap="flat" cmpd="sng" algn="ctr">
                      <a:solidFill>
                        <a:schemeClr val="bg1"/>
                      </a:solidFill>
                      <a:prstDash val="solid"/>
                      <a:round/>
                      <a:headEnd type="none" w="med" len="med"/>
                      <a:tailEnd type="none" w="med" len="med"/>
                    </a:lnR>
                  </a:tcPr>
                </a:tc>
                <a:tc>
                  <a:txBody>
                    <a:bodyPr/>
                    <a:lstStyle/>
                    <a:p>
                      <a:r>
                        <a:rPr lang="en-GB" sz="1100" dirty="0" smtClean="0"/>
                        <a:t>PE</a:t>
                      </a:r>
                      <a:r>
                        <a:rPr lang="en-GB" sz="1100" baseline="0" dirty="0" smtClean="0"/>
                        <a:t> subject lead and sports coach have mapped opportunities across a wide range of </a:t>
                      </a:r>
                      <a:r>
                        <a:rPr lang="en-GB" sz="1100" baseline="0" dirty="0" smtClean="0"/>
                        <a:t>sports. </a:t>
                      </a:r>
                      <a:endParaRPr lang="en-GB" sz="1100" baseline="0" dirty="0" smtClean="0"/>
                    </a:p>
                    <a:p>
                      <a:endParaRPr lang="en-GB" sz="1100" baseline="0" dirty="0" smtClean="0"/>
                    </a:p>
                    <a:p>
                      <a:endParaRPr lang="en-GB" sz="1100" baseline="0" dirty="0" smtClean="0"/>
                    </a:p>
                    <a:p>
                      <a:r>
                        <a:rPr lang="en-GB" sz="1100" baseline="0" dirty="0" smtClean="0"/>
                        <a:t>More valued feedback provided to maintain high standards in teaching and learning. </a:t>
                      </a:r>
                    </a:p>
                    <a:p>
                      <a:r>
                        <a:rPr lang="en-GB" sz="1100" baseline="0" dirty="0" smtClean="0"/>
                        <a:t>Children enjoy the options provided at KS2. </a:t>
                      </a:r>
                    </a:p>
                    <a:p>
                      <a:endParaRPr lang="en-GB" sz="1100" baseline="0" dirty="0" smtClean="0"/>
                    </a:p>
                  </a:txBody>
                  <a:tcPr>
                    <a:lnL w="12700" cap="flat" cmpd="sng" algn="ctr">
                      <a:solidFill>
                        <a:schemeClr val="bg1"/>
                      </a:solidFill>
                      <a:prstDash val="solid"/>
                      <a:round/>
                      <a:headEnd type="none" w="med" len="med"/>
                      <a:tailEnd type="none" w="med" len="med"/>
                    </a:lnL>
                  </a:tcPr>
                </a:tc>
                <a:tc>
                  <a:txBody>
                    <a:bodyPr/>
                    <a:lstStyle/>
                    <a:p>
                      <a:r>
                        <a:rPr lang="en-GB" sz="1100" dirty="0" smtClean="0"/>
                        <a:t>Continue</a:t>
                      </a:r>
                      <a:r>
                        <a:rPr lang="en-GB" sz="1100" baseline="0" dirty="0" smtClean="0"/>
                        <a:t> to develop links with sports partnerships. </a:t>
                      </a:r>
                    </a:p>
                    <a:p>
                      <a:endParaRPr lang="en-GB" sz="1100" baseline="0" dirty="0" smtClean="0"/>
                    </a:p>
                    <a:p>
                      <a:r>
                        <a:rPr lang="en-GB" sz="1100" baseline="0" dirty="0" smtClean="0"/>
                        <a:t>Develop links with local sports clubs to showcase opportunities for children outside school time. </a:t>
                      </a:r>
                    </a:p>
                    <a:p>
                      <a:endParaRPr lang="en-GB" sz="1100" baseline="0" dirty="0" smtClean="0"/>
                    </a:p>
                    <a:p>
                      <a:r>
                        <a:rPr lang="en-GB" sz="1100" baseline="0" dirty="0" smtClean="0"/>
                        <a:t>KS1 after-school sessions  (we do have an ‘after-school club based at the KS1 site which could impact on participation) </a:t>
                      </a:r>
                    </a:p>
                    <a:p>
                      <a:endParaRPr lang="en-GB" sz="1100" baseline="0" dirty="0" smtClean="0"/>
                    </a:p>
                    <a:p>
                      <a:endParaRPr lang="en-GB" sz="1100" baseline="0" dirty="0" smtClean="0"/>
                    </a:p>
                  </a:txBody>
                  <a:tcPr/>
                </a:tc>
                <a:extLst>
                  <a:ext uri="{0D108BD9-81ED-4DB2-BD59-A6C34878D82A}">
                    <a16:rowId xmlns:a16="http://schemas.microsoft.com/office/drawing/2014/main" val="2051477748"/>
                  </a:ext>
                </a:extLst>
              </a:tr>
            </a:tbl>
          </a:graphicData>
        </a:graphic>
      </p:graphicFrame>
    </p:spTree>
    <p:extLst>
      <p:ext uri="{BB962C8B-B14F-4D97-AF65-F5344CB8AC3E}">
        <p14:creationId xmlns:p14="http://schemas.microsoft.com/office/powerpoint/2010/main" val="600022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74083543"/>
              </p:ext>
            </p:extLst>
          </p:nvPr>
        </p:nvGraphicFramePr>
        <p:xfrm>
          <a:off x="135732" y="250629"/>
          <a:ext cx="11937207" cy="4615442"/>
        </p:xfrm>
        <a:graphic>
          <a:graphicData uri="http://schemas.openxmlformats.org/drawingml/2006/table">
            <a:tbl>
              <a:tblPr firstRow="1" bandRow="1">
                <a:tableStyleId>{5C22544A-7EE6-4342-B048-85BDC9FD1C3A}</a:tableStyleId>
              </a:tblPr>
              <a:tblGrid>
                <a:gridCol w="2984301">
                  <a:extLst>
                    <a:ext uri="{9D8B030D-6E8A-4147-A177-3AD203B41FA5}">
                      <a16:colId xmlns:a16="http://schemas.microsoft.com/office/drawing/2014/main" val="1208373678"/>
                    </a:ext>
                  </a:extLst>
                </a:gridCol>
                <a:gridCol w="2984301">
                  <a:extLst>
                    <a:ext uri="{9D8B030D-6E8A-4147-A177-3AD203B41FA5}">
                      <a16:colId xmlns:a16="http://schemas.microsoft.com/office/drawing/2014/main" val="1472162090"/>
                    </a:ext>
                  </a:extLst>
                </a:gridCol>
                <a:gridCol w="853679">
                  <a:extLst>
                    <a:ext uri="{9D8B030D-6E8A-4147-A177-3AD203B41FA5}">
                      <a16:colId xmlns:a16="http://schemas.microsoft.com/office/drawing/2014/main" val="2914359876"/>
                    </a:ext>
                  </a:extLst>
                </a:gridCol>
                <a:gridCol w="2130625">
                  <a:extLst>
                    <a:ext uri="{9D8B030D-6E8A-4147-A177-3AD203B41FA5}">
                      <a16:colId xmlns:a16="http://schemas.microsoft.com/office/drawing/2014/main" val="4145456325"/>
                    </a:ext>
                  </a:extLst>
                </a:gridCol>
                <a:gridCol w="2984301">
                  <a:extLst>
                    <a:ext uri="{9D8B030D-6E8A-4147-A177-3AD203B41FA5}">
                      <a16:colId xmlns:a16="http://schemas.microsoft.com/office/drawing/2014/main" val="3130505889"/>
                    </a:ext>
                  </a:extLst>
                </a:gridCol>
              </a:tblGrid>
              <a:tr h="293121">
                <a:tc>
                  <a:txBody>
                    <a:bodyPr/>
                    <a:lstStyle/>
                    <a:p>
                      <a:r>
                        <a:rPr lang="en-GB" sz="1400" dirty="0" smtClean="0"/>
                        <a:t>Academic</a:t>
                      </a:r>
                      <a:r>
                        <a:rPr lang="en-GB" sz="1400" baseline="0" dirty="0" smtClean="0"/>
                        <a:t> Year: 2022/23</a:t>
                      </a:r>
                      <a:endParaRPr lang="en-GB" sz="1400" dirty="0"/>
                    </a:p>
                  </a:txBody>
                  <a:tcPr/>
                </a:tc>
                <a:tc>
                  <a:txBody>
                    <a:bodyPr/>
                    <a:lstStyle/>
                    <a:p>
                      <a:r>
                        <a:rPr lang="en-GB" sz="1400" dirty="0" smtClean="0"/>
                        <a:t>Total fund</a:t>
                      </a:r>
                      <a:r>
                        <a:rPr lang="en-GB" sz="1400" baseline="0" dirty="0" smtClean="0"/>
                        <a:t> allocated: £17130</a:t>
                      </a:r>
                      <a:endParaRPr lang="en-GB" sz="1400" dirty="0"/>
                    </a:p>
                  </a:txBody>
                  <a:tcPr/>
                </a:tc>
                <a:tc gridSpan="2">
                  <a:txBody>
                    <a:bodyPr/>
                    <a:lstStyle/>
                    <a:p>
                      <a:r>
                        <a:rPr lang="en-GB" sz="1400" dirty="0" smtClean="0"/>
                        <a:t>Date updated: September 2022</a:t>
                      </a:r>
                      <a:endParaRPr lang="en-GB" sz="1400" dirty="0"/>
                    </a:p>
                  </a:txBody>
                  <a:tcPr/>
                </a:tc>
                <a:tc hMerge="1">
                  <a:txBody>
                    <a:bodyPr/>
                    <a:lstStyle/>
                    <a:p>
                      <a:endParaRPr lang="en-GB"/>
                    </a:p>
                  </a:txBody>
                  <a:tcPr/>
                </a:tc>
                <a:tc>
                  <a:txBody>
                    <a:bodyPr/>
                    <a:lstStyle/>
                    <a:p>
                      <a:endParaRPr lang="en-GB" sz="1400"/>
                    </a:p>
                  </a:txBody>
                  <a:tcPr/>
                </a:tc>
                <a:extLst>
                  <a:ext uri="{0D108BD9-81ED-4DB2-BD59-A6C34878D82A}">
                    <a16:rowId xmlns:a16="http://schemas.microsoft.com/office/drawing/2014/main" val="3246564328"/>
                  </a:ext>
                </a:extLst>
              </a:tr>
              <a:tr h="358971">
                <a:tc gridSpan="4">
                  <a:txBody>
                    <a:bodyPr/>
                    <a:lstStyle/>
                    <a:p>
                      <a:r>
                        <a:rPr lang="en-GB" sz="1100" b="1" dirty="0" smtClean="0"/>
                        <a:t>Key Indicator 5:</a:t>
                      </a:r>
                      <a:r>
                        <a:rPr lang="en-GB" sz="1100" b="1" baseline="0" dirty="0" smtClean="0"/>
                        <a:t> Increased participation in competitive sport</a:t>
                      </a:r>
                      <a:endParaRPr lang="en-GB" sz="1100"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t>KI 5</a:t>
                      </a:r>
                      <a:r>
                        <a:rPr lang="en-GB" sz="1100" baseline="0" dirty="0" smtClean="0"/>
                        <a:t> </a:t>
                      </a:r>
                      <a:r>
                        <a:rPr lang="en-GB" sz="1100" dirty="0" smtClean="0"/>
                        <a:t>Total Funding allocated:</a:t>
                      </a:r>
                      <a:r>
                        <a:rPr lang="en-GB" sz="1100" baseline="0" dirty="0" smtClean="0"/>
                        <a:t> £840</a:t>
                      </a:r>
                      <a:endParaRPr lang="en-GB" sz="1100" dirty="0" smtClean="0"/>
                    </a:p>
                    <a:p>
                      <a:r>
                        <a:rPr lang="en-GB" sz="1100" dirty="0" smtClean="0"/>
                        <a:t>Percentage of total</a:t>
                      </a:r>
                      <a:r>
                        <a:rPr lang="en-GB" sz="1100" baseline="0" dirty="0" smtClean="0"/>
                        <a:t> allocation: 4.9%</a:t>
                      </a:r>
                      <a:endParaRPr lang="en-GB" sz="1100" dirty="0"/>
                    </a:p>
                  </a:txBody>
                  <a:tcPr/>
                </a:tc>
                <a:extLst>
                  <a:ext uri="{0D108BD9-81ED-4DB2-BD59-A6C34878D82A}">
                    <a16:rowId xmlns:a16="http://schemas.microsoft.com/office/drawing/2014/main" val="3943227874"/>
                  </a:ext>
                </a:extLst>
              </a:tr>
              <a:tr h="439682">
                <a:tc>
                  <a:txBody>
                    <a:bodyPr/>
                    <a:lstStyle/>
                    <a:p>
                      <a:r>
                        <a:rPr lang="en-GB" sz="1100" dirty="0" smtClean="0"/>
                        <a:t>School</a:t>
                      </a:r>
                      <a:r>
                        <a:rPr lang="en-GB" sz="1100" baseline="0" dirty="0" smtClean="0"/>
                        <a:t> focus with clarity on intended </a:t>
                      </a:r>
                      <a:r>
                        <a:rPr lang="en-GB" sz="1100" b="1" baseline="0" dirty="0" smtClean="0"/>
                        <a:t>impact on pupils</a:t>
                      </a:r>
                      <a:r>
                        <a:rPr lang="en-GB" sz="1100" baseline="0" dirty="0" smtClean="0"/>
                        <a:t>: </a:t>
                      </a:r>
                      <a:endParaRPr lang="en-GB" sz="1100" dirty="0"/>
                    </a:p>
                  </a:txBody>
                  <a:tcPr/>
                </a:tc>
                <a:tc>
                  <a:txBody>
                    <a:bodyPr/>
                    <a:lstStyle/>
                    <a:p>
                      <a:r>
                        <a:rPr lang="en-GB" sz="1100" dirty="0" smtClean="0"/>
                        <a:t>Actions to achieve:</a:t>
                      </a:r>
                      <a:r>
                        <a:rPr lang="en-GB" sz="1100" baseline="0" dirty="0" smtClean="0"/>
                        <a:t> </a:t>
                      </a:r>
                      <a:endParaRPr lang="en-GB" sz="1100" dirty="0"/>
                    </a:p>
                  </a:txBody>
                  <a:tcPr/>
                </a:tc>
                <a:tc>
                  <a:txBody>
                    <a:bodyPr/>
                    <a:lstStyle/>
                    <a:p>
                      <a:r>
                        <a:rPr lang="en-GB" sz="1100" dirty="0" smtClean="0"/>
                        <a:t>Funding</a:t>
                      </a:r>
                      <a:r>
                        <a:rPr lang="en-GB" sz="1100" baseline="0" dirty="0" smtClean="0"/>
                        <a:t> allocated: </a:t>
                      </a:r>
                      <a:endParaRPr lang="en-GB" sz="1100" dirty="0"/>
                    </a:p>
                  </a:txBody>
                  <a:tcPr>
                    <a:lnR w="12700" cap="flat" cmpd="sng" algn="ctr">
                      <a:solidFill>
                        <a:schemeClr val="bg1"/>
                      </a:solidFill>
                      <a:prstDash val="solid"/>
                      <a:round/>
                      <a:headEnd type="none" w="med" len="med"/>
                      <a:tailEnd type="none" w="med" len="med"/>
                    </a:lnR>
                  </a:tcPr>
                </a:tc>
                <a:tc>
                  <a:txBody>
                    <a:bodyPr/>
                    <a:lstStyle/>
                    <a:p>
                      <a:r>
                        <a:rPr lang="en-GB" sz="1100" dirty="0" smtClean="0"/>
                        <a:t>Evidence and impact:</a:t>
                      </a:r>
                      <a:endParaRPr lang="en-GB" sz="1100" dirty="0"/>
                    </a:p>
                  </a:txBody>
                  <a:tcPr>
                    <a:lnL w="12700" cap="flat" cmpd="sng" algn="ctr">
                      <a:solidFill>
                        <a:schemeClr val="bg1"/>
                      </a:solidFill>
                      <a:prstDash val="solid"/>
                      <a:round/>
                      <a:headEnd type="none" w="med" len="med"/>
                      <a:tailEnd type="none" w="med" len="med"/>
                    </a:lnL>
                  </a:tcPr>
                </a:tc>
                <a:tc>
                  <a:txBody>
                    <a:bodyPr/>
                    <a:lstStyle/>
                    <a:p>
                      <a:r>
                        <a:rPr lang="en-GB" sz="1100" dirty="0" smtClean="0"/>
                        <a:t>Sustainability and suggested next steps: </a:t>
                      </a:r>
                      <a:endParaRPr lang="en-GB" sz="1100" dirty="0"/>
                    </a:p>
                  </a:txBody>
                  <a:tcPr/>
                </a:tc>
                <a:extLst>
                  <a:ext uri="{0D108BD9-81ED-4DB2-BD59-A6C34878D82A}">
                    <a16:rowId xmlns:a16="http://schemas.microsoft.com/office/drawing/2014/main" val="3328992104"/>
                  </a:ext>
                </a:extLst>
              </a:tr>
              <a:tr h="1819527">
                <a:tc>
                  <a:txBody>
                    <a:bodyPr/>
                    <a:lstStyle/>
                    <a:p>
                      <a:r>
                        <a:rPr lang="en-GB" sz="1100" baseline="0" dirty="0" smtClean="0"/>
                        <a:t>Enabling involvement in a wide range of competitions.</a:t>
                      </a:r>
                    </a:p>
                    <a:p>
                      <a:endParaRPr lang="en-GB" sz="1100" baseline="0" dirty="0" smtClean="0"/>
                    </a:p>
                    <a:p>
                      <a:endParaRPr lang="en-GB" sz="11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PE subject lead and Sports Coach to work collaboratively to ensure opportunities for pupils are maximised including in school house competitions supported by school house captains.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Continue to organise a competitive sports day, including trials, for children in KS2 who wish to take part enabling them to share their skills and develop competition experience.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smtClean="0"/>
                    </a:p>
                    <a:p>
                      <a:endParaRPr lang="en-GB" sz="1100" baseline="0" dirty="0" smtClean="0"/>
                    </a:p>
                  </a:txBody>
                  <a:tcPr/>
                </a:tc>
                <a:tc>
                  <a:txBody>
                    <a:bodyPr/>
                    <a:lstStyle/>
                    <a:p>
                      <a:r>
                        <a:rPr lang="en-GB" sz="1100" baseline="0" dirty="0" smtClean="0"/>
                        <a:t>PE subject lead, Sports Coach and/or support staff to support children when participating in competitions.</a:t>
                      </a:r>
                    </a:p>
                    <a:p>
                      <a:endParaRPr lang="en-GB" sz="1100" baseline="0" dirty="0" smtClean="0"/>
                    </a:p>
                    <a:p>
                      <a:r>
                        <a:rPr lang="en-GB" sz="1100" baseline="0" dirty="0" smtClean="0"/>
                        <a:t>House captains meet with Sports Coach and HT to map out competitions and tournaments for the academic year. </a:t>
                      </a:r>
                    </a:p>
                    <a:p>
                      <a:endParaRPr lang="en-GB" sz="1100" baseline="0" dirty="0" smtClean="0"/>
                    </a:p>
                    <a:p>
                      <a:r>
                        <a:rPr lang="en-GB" sz="1100" baseline="0" dirty="0" smtClean="0"/>
                        <a:t>Pay any fees for competitions. </a:t>
                      </a:r>
                    </a:p>
                    <a:p>
                      <a:endParaRPr lang="en-GB" sz="1100" baseline="0" dirty="0" smtClean="0"/>
                    </a:p>
                    <a:p>
                      <a:r>
                        <a:rPr lang="en-GB" sz="1100" baseline="0" dirty="0" smtClean="0"/>
                        <a:t>Sports Coach to organise the Sports Day alongside the non-competitive races for all.  </a:t>
                      </a:r>
                    </a:p>
                    <a:p>
                      <a:endParaRPr lang="en-GB" sz="11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Identify children excelling in sport, communicate with the parents/carers and offer possible next steps. </a:t>
                      </a:r>
                    </a:p>
                  </a:txBody>
                  <a:tcPr/>
                </a:tc>
                <a:tc>
                  <a:txBody>
                    <a:bodyPr/>
                    <a:lstStyle/>
                    <a:p>
                      <a:r>
                        <a:rPr lang="en-GB" sz="1100" dirty="0" smtClean="0"/>
                        <a:t>£640 (TA</a:t>
                      </a:r>
                      <a:r>
                        <a:rPr lang="en-GB" sz="1100" baseline="0" dirty="0" smtClean="0"/>
                        <a:t> support to events after school)</a:t>
                      </a:r>
                    </a:p>
                    <a:p>
                      <a:r>
                        <a:rPr lang="en-GB" sz="1100" baseline="0" dirty="0" smtClean="0"/>
                        <a:t>£200 fees</a:t>
                      </a:r>
                      <a:endParaRPr lang="en-GB" sz="1100" dirty="0" smtClean="0"/>
                    </a:p>
                    <a:p>
                      <a:endParaRPr lang="en-GB" sz="1100" dirty="0"/>
                    </a:p>
                  </a:txBody>
                  <a:tcPr>
                    <a:lnR w="12700" cap="flat" cmpd="sng" algn="ctr">
                      <a:solidFill>
                        <a:schemeClr val="bg1"/>
                      </a:solidFill>
                      <a:prstDash val="solid"/>
                      <a:round/>
                      <a:headEnd type="none" w="med" len="med"/>
                      <a:tailEnd type="none" w="med" len="med"/>
                    </a:lnR>
                  </a:tcPr>
                </a:tc>
                <a:tc>
                  <a:txBody>
                    <a:bodyPr/>
                    <a:lstStyle/>
                    <a:p>
                      <a:r>
                        <a:rPr lang="en-GB" sz="1100" baseline="0" dirty="0" smtClean="0"/>
                        <a:t>Children (including those excelling in individual sports) have the opportunity to take part in competitive events including the Commonwealth  Games event at </a:t>
                      </a:r>
                      <a:r>
                        <a:rPr lang="en-GB" sz="1100" baseline="0" dirty="0" err="1" smtClean="0"/>
                        <a:t>Huntcliff</a:t>
                      </a:r>
                      <a:r>
                        <a:rPr lang="en-GB" sz="1100" baseline="0" dirty="0" smtClean="0"/>
                        <a:t> Secondary School. </a:t>
                      </a:r>
                    </a:p>
                    <a:p>
                      <a:endParaRPr lang="en-GB" sz="1100" baseline="0" dirty="0" smtClean="0"/>
                    </a:p>
                    <a:p>
                      <a:r>
                        <a:rPr lang="en-GB" sz="1100" baseline="0" dirty="0" smtClean="0"/>
                        <a:t>House captains met with Sports Coach – </a:t>
                      </a:r>
                      <a:r>
                        <a:rPr lang="en-GB" sz="1100" baseline="0" dirty="0" err="1" smtClean="0"/>
                        <a:t>covid</a:t>
                      </a:r>
                      <a:r>
                        <a:rPr lang="en-GB" sz="1100" baseline="0" dirty="0" smtClean="0"/>
                        <a:t> impacted on the delivery of the planned events.</a:t>
                      </a:r>
                    </a:p>
                    <a:p>
                      <a:r>
                        <a:rPr lang="en-GB" sz="1100" baseline="0" dirty="0" smtClean="0"/>
                        <a:t> </a:t>
                      </a:r>
                    </a:p>
                    <a:p>
                      <a:r>
                        <a:rPr lang="en-GB" sz="1100" baseline="0" dirty="0" smtClean="0"/>
                        <a:t>Children have the opportunity to build relationships with their peers and pupils/staff from other schools. </a:t>
                      </a:r>
                    </a:p>
                    <a:p>
                      <a:endParaRPr lang="en-GB" sz="1100" baseline="0" dirty="0" smtClean="0"/>
                    </a:p>
                    <a:p>
                      <a:r>
                        <a:rPr lang="en-GB" sz="1100" baseline="0" dirty="0" smtClean="0"/>
                        <a:t>Parents/carers of high achieving children have direction as to how to provide further opportunities for their child. </a:t>
                      </a:r>
                    </a:p>
                  </a:txBody>
                  <a:tcPr>
                    <a:lnL w="12700" cap="flat" cmpd="sng" algn="ctr">
                      <a:solidFill>
                        <a:schemeClr val="bg1"/>
                      </a:solidFill>
                      <a:prstDash val="solid"/>
                      <a:round/>
                      <a:headEnd type="none" w="med" len="med"/>
                      <a:tailEnd type="none" w="med" len="med"/>
                    </a:lnL>
                  </a:tcPr>
                </a:tc>
                <a:tc>
                  <a:txBody>
                    <a:bodyPr/>
                    <a:lstStyle/>
                    <a:p>
                      <a:r>
                        <a:rPr lang="en-GB" sz="1100" baseline="0" dirty="0" smtClean="0"/>
                        <a:t>Organise competitions within the collaboration and with schools in Gainsborough/Lincolnshire.</a:t>
                      </a:r>
                    </a:p>
                    <a:p>
                      <a:endParaRPr lang="en-GB" sz="1100" baseline="0" dirty="0" smtClean="0"/>
                    </a:p>
                    <a:p>
                      <a:r>
                        <a:rPr lang="en-GB" sz="1100" baseline="0" dirty="0" smtClean="0"/>
                        <a:t>Look for and develop opportunities for KS1 school competitions. </a:t>
                      </a:r>
                    </a:p>
                    <a:p>
                      <a:endParaRPr lang="en-GB" sz="1100" baseline="0" dirty="0" smtClean="0"/>
                    </a:p>
                    <a:p>
                      <a:r>
                        <a:rPr lang="en-GB" sz="1100" baseline="0" dirty="0" smtClean="0"/>
                        <a:t>PE lead to have increased impact and whole school awareness of the delivery of </a:t>
                      </a:r>
                      <a:r>
                        <a:rPr lang="en-GB" sz="1100" baseline="0" dirty="0" err="1" smtClean="0"/>
                        <a:t>extr</a:t>
                      </a:r>
                      <a:r>
                        <a:rPr lang="en-GB" sz="1100" baseline="0" dirty="0" smtClean="0"/>
                        <a:t>-curricular sports. </a:t>
                      </a:r>
                    </a:p>
                    <a:p>
                      <a:endParaRPr lang="en-GB" sz="1100" baseline="0" dirty="0" smtClean="0"/>
                    </a:p>
                    <a:p>
                      <a:endParaRPr lang="en-GB" sz="1100" baseline="0" dirty="0" smtClean="0"/>
                    </a:p>
                    <a:p>
                      <a:endParaRPr lang="en-GB" sz="1100" baseline="0" dirty="0" smtClean="0"/>
                    </a:p>
                  </a:txBody>
                  <a:tcPr/>
                </a:tc>
                <a:extLst>
                  <a:ext uri="{0D108BD9-81ED-4DB2-BD59-A6C34878D82A}">
                    <a16:rowId xmlns:a16="http://schemas.microsoft.com/office/drawing/2014/main" val="1274183163"/>
                  </a:ext>
                </a:extLst>
              </a:tr>
            </a:tbl>
          </a:graphicData>
        </a:graphic>
      </p:graphicFrame>
    </p:spTree>
    <p:extLst>
      <p:ext uri="{BB962C8B-B14F-4D97-AF65-F5344CB8AC3E}">
        <p14:creationId xmlns:p14="http://schemas.microsoft.com/office/powerpoint/2010/main" val="3050211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1822</Words>
  <Application>Microsoft Office PowerPoint</Application>
  <PresentationFormat>Widescreen</PresentationFormat>
  <Paragraphs>211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Duke</dc:creator>
  <cp:lastModifiedBy>Karl Duke</cp:lastModifiedBy>
  <cp:revision>47</cp:revision>
  <dcterms:created xsi:type="dcterms:W3CDTF">2021-11-08T09:29:44Z</dcterms:created>
  <dcterms:modified xsi:type="dcterms:W3CDTF">2023-01-10T10:23:09Z</dcterms:modified>
</cp:coreProperties>
</file>