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7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514BA04-8875-4FF8-94A2-EB37C68BCE42}" type="datetimeFigureOut">
              <a:rPr lang="en-GB" smtClean="0"/>
              <a:t>10/11/2021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1801583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14BA04-8875-4FF8-94A2-EB37C68BCE42}" type="datetimeFigureOut">
              <a:rPr lang="en-GB" smtClean="0"/>
              <a:t>10/11/2021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770404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14BA04-8875-4FF8-94A2-EB37C68BCE42}" type="datetimeFigureOut">
              <a:rPr lang="en-GB" smtClean="0"/>
              <a:t>10/11/2021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2652157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14BA04-8875-4FF8-94A2-EB37C68BCE42}" type="datetimeFigureOut">
              <a:rPr lang="en-GB" smtClean="0"/>
              <a:t>10/11/2021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2116326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514BA04-8875-4FF8-94A2-EB37C68BCE42}" type="datetimeFigureOut">
              <a:rPr lang="en-GB" smtClean="0"/>
              <a:t>10/11/2021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12832603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514BA04-8875-4FF8-94A2-EB37C68BCE42}" type="datetimeFigureOut">
              <a:rPr lang="en-GB" smtClean="0"/>
              <a:t>10/11/2021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667905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514BA04-8875-4FF8-94A2-EB37C68BCE42}" type="datetimeFigureOut">
              <a:rPr lang="en-GB" smtClean="0"/>
              <a:t>10/11/2021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4017482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514BA04-8875-4FF8-94A2-EB37C68BCE42}" type="datetimeFigureOut">
              <a:rPr lang="en-GB" smtClean="0"/>
              <a:t>10/11/2021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23303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14BA04-8875-4FF8-94A2-EB37C68BCE42}" type="datetimeFigureOut">
              <a:rPr lang="en-GB" smtClean="0"/>
              <a:t>10/11/2021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2052552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14BA04-8875-4FF8-94A2-EB37C68BCE42}" type="datetimeFigureOut">
              <a:rPr lang="en-GB" smtClean="0"/>
              <a:t>10/11/2021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1475901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14BA04-8875-4FF8-94A2-EB37C68BCE42}" type="datetimeFigureOut">
              <a:rPr lang="en-GB" smtClean="0"/>
              <a:t>10/11/2021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1759CF3-9F2C-414A-94A1-0870F36C9A80}" type="slidenum">
              <a:rPr lang="en-GB" smtClean="0"/>
              <a:t>‹#›</a:t>
            </a:fld>
            <a:endParaRPr lang="en-GB"/>
          </a:p>
        </p:txBody>
      </p:sp>
    </p:spTree>
    <p:extLst>
      <p:ext uri="{BB962C8B-B14F-4D97-AF65-F5344CB8AC3E}">
        <p14:creationId xmlns:p14="http://schemas.microsoft.com/office/powerpoint/2010/main" val="3298063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14BA04-8875-4FF8-94A2-EB37C68BCE42}" type="datetimeFigureOut">
              <a:rPr lang="en-GB" smtClean="0"/>
              <a:t>10/11/2021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759CF3-9F2C-414A-94A1-0870F36C9A80}" type="slidenum">
              <a:rPr lang="en-GB" smtClean="0"/>
              <a:t>‹#›</a:t>
            </a:fld>
            <a:endParaRPr lang="en-GB"/>
          </a:p>
        </p:txBody>
      </p:sp>
    </p:spTree>
    <p:extLst>
      <p:ext uri="{BB962C8B-B14F-4D97-AF65-F5344CB8AC3E}">
        <p14:creationId xmlns:p14="http://schemas.microsoft.com/office/powerpoint/2010/main" val="4051885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8769" y="185738"/>
            <a:ext cx="9043988" cy="923330"/>
          </a:xfrm>
          <a:prstGeom prst="rect">
            <a:avLst/>
          </a:prstGeom>
          <a:noFill/>
        </p:spPr>
        <p:txBody>
          <a:bodyPr wrap="square" rtlCol="0">
            <a:spAutoFit/>
          </a:bodyPr>
          <a:lstStyle/>
          <a:p>
            <a:pPr algn="ctr"/>
            <a:r>
              <a:rPr lang="en-GB" b="1" dirty="0" smtClean="0"/>
              <a:t>Blyton cum Laughton CE Primary School </a:t>
            </a:r>
          </a:p>
          <a:p>
            <a:pPr algn="ctr"/>
            <a:r>
              <a:rPr lang="en-GB" b="1" dirty="0" smtClean="0"/>
              <a:t>Physical Education and School Sport Premium Statement</a:t>
            </a:r>
          </a:p>
          <a:p>
            <a:pPr algn="ctr"/>
            <a:r>
              <a:rPr lang="en-GB" b="1" dirty="0" smtClean="0"/>
              <a:t>2021/22</a:t>
            </a:r>
            <a:endParaRPr lang="en-GB" b="1" dirty="0"/>
          </a:p>
        </p:txBody>
      </p:sp>
      <p:graphicFrame>
        <p:nvGraphicFramePr>
          <p:cNvPr id="5" name="Table 4"/>
          <p:cNvGraphicFramePr>
            <a:graphicFrameLocks noGrp="1"/>
          </p:cNvGraphicFramePr>
          <p:nvPr>
            <p:extLst>
              <p:ext uri="{D42A27DB-BD31-4B8C-83A1-F6EECF244321}">
                <p14:modId xmlns:p14="http://schemas.microsoft.com/office/powerpoint/2010/main" val="4157181973"/>
              </p:ext>
            </p:extLst>
          </p:nvPr>
        </p:nvGraphicFramePr>
        <p:xfrm>
          <a:off x="271463" y="1109068"/>
          <a:ext cx="11658600" cy="1902397"/>
        </p:xfrm>
        <a:graphic>
          <a:graphicData uri="http://schemas.openxmlformats.org/drawingml/2006/table">
            <a:tbl>
              <a:tblPr firstRow="1" bandRow="1">
                <a:tableStyleId>{5C22544A-7EE6-4342-B048-85BDC9FD1C3A}</a:tableStyleId>
              </a:tblPr>
              <a:tblGrid>
                <a:gridCol w="5829300">
                  <a:extLst>
                    <a:ext uri="{9D8B030D-6E8A-4147-A177-3AD203B41FA5}">
                      <a16:colId xmlns:a16="http://schemas.microsoft.com/office/drawing/2014/main" val="1100780926"/>
                    </a:ext>
                  </a:extLst>
                </a:gridCol>
                <a:gridCol w="5829300">
                  <a:extLst>
                    <a:ext uri="{9D8B030D-6E8A-4147-A177-3AD203B41FA5}">
                      <a16:colId xmlns:a16="http://schemas.microsoft.com/office/drawing/2014/main" val="1687736692"/>
                    </a:ext>
                  </a:extLst>
                </a:gridCol>
              </a:tblGrid>
              <a:tr h="317437">
                <a:tc>
                  <a:txBody>
                    <a:bodyPr/>
                    <a:lstStyle/>
                    <a:p>
                      <a:r>
                        <a:rPr lang="en-GB" sz="1400" dirty="0" smtClean="0"/>
                        <a:t>Key Achievements</a:t>
                      </a:r>
                      <a:r>
                        <a:rPr lang="en-GB" sz="1400" baseline="0" dirty="0" smtClean="0"/>
                        <a:t> to date: </a:t>
                      </a:r>
                      <a:endParaRPr lang="en-GB" sz="1400" dirty="0"/>
                    </a:p>
                  </a:txBody>
                  <a:tcPr/>
                </a:tc>
                <a:tc>
                  <a:txBody>
                    <a:bodyPr/>
                    <a:lstStyle/>
                    <a:p>
                      <a:r>
                        <a:rPr lang="en-GB" sz="1400" dirty="0" smtClean="0"/>
                        <a:t>Areas for further</a:t>
                      </a:r>
                      <a:r>
                        <a:rPr lang="en-GB" sz="1400" baseline="0" dirty="0" smtClean="0"/>
                        <a:t> improvement and baseline evidence of need: </a:t>
                      </a:r>
                      <a:endParaRPr lang="en-GB" sz="1400" dirty="0"/>
                    </a:p>
                  </a:txBody>
                  <a:tcPr/>
                </a:tc>
                <a:extLst>
                  <a:ext uri="{0D108BD9-81ED-4DB2-BD59-A6C34878D82A}">
                    <a16:rowId xmlns:a16="http://schemas.microsoft.com/office/drawing/2014/main" val="3793955023"/>
                  </a:ext>
                </a:extLst>
              </a:tr>
              <a:tr h="1245258">
                <a:tc>
                  <a:txBody>
                    <a:bodyPr/>
                    <a:lstStyle/>
                    <a:p>
                      <a:r>
                        <a:rPr lang="en-GB" sz="1400" dirty="0" smtClean="0"/>
                        <a:t>All children have the opportunity</a:t>
                      </a:r>
                      <a:r>
                        <a:rPr lang="en-GB" sz="1400" baseline="0" dirty="0" smtClean="0"/>
                        <a:t> to access high quality teaching of PE delivered by our Sports Coach, Paul Johnson.</a:t>
                      </a:r>
                    </a:p>
                    <a:p>
                      <a:r>
                        <a:rPr lang="en-GB" sz="1400" baseline="0" dirty="0" smtClean="0"/>
                        <a:t>After school clubs have been in place for KS2 throughout the year. </a:t>
                      </a:r>
                    </a:p>
                    <a:p>
                      <a:r>
                        <a:rPr lang="en-GB" sz="1400" baseline="0" dirty="0" smtClean="0"/>
                        <a:t>All children have experience and participated in inclusive sports. </a:t>
                      </a:r>
                    </a:p>
                    <a:p>
                      <a:r>
                        <a:rPr lang="en-GB" sz="1400" baseline="0" dirty="0" smtClean="0"/>
                        <a:t>The school has entered into a wide range of competitive sports competitions.</a:t>
                      </a:r>
                    </a:p>
                    <a:p>
                      <a:r>
                        <a:rPr lang="en-GB" sz="1400" baseline="0" dirty="0" smtClean="0"/>
                        <a:t>Additional targeted support now in place for specific children.  </a:t>
                      </a:r>
                      <a:endParaRPr lang="en-GB" sz="1400" dirty="0"/>
                    </a:p>
                  </a:txBody>
                  <a:tcPr/>
                </a:tc>
                <a:tc>
                  <a:txBody>
                    <a:bodyPr/>
                    <a:lstStyle/>
                    <a:p>
                      <a:r>
                        <a:rPr lang="en-GB" sz="1400" dirty="0" smtClean="0"/>
                        <a:t>To</a:t>
                      </a:r>
                      <a:r>
                        <a:rPr lang="en-GB" sz="1400" baseline="0" dirty="0" smtClean="0"/>
                        <a:t> continue to increase the variety of opportunities for pupils in KS1 to access sport. </a:t>
                      </a:r>
                    </a:p>
                    <a:p>
                      <a:r>
                        <a:rPr lang="en-GB" sz="1400" baseline="0" dirty="0" smtClean="0"/>
                        <a:t>To increase the number of Y6 pupils who can swim competently. </a:t>
                      </a:r>
                    </a:p>
                    <a:p>
                      <a:r>
                        <a:rPr lang="en-GB" sz="1400" baseline="0" dirty="0" smtClean="0"/>
                        <a:t>To develop sports leadership roles for children in line with school values and Inspirational Themes.</a:t>
                      </a:r>
                    </a:p>
                    <a:p>
                      <a:endParaRPr lang="en-GB" sz="1400" baseline="0" dirty="0" smtClean="0"/>
                    </a:p>
                    <a:p>
                      <a:endParaRPr lang="en-GB" sz="1400" dirty="0"/>
                    </a:p>
                  </a:txBody>
                  <a:tcPr/>
                </a:tc>
                <a:extLst>
                  <a:ext uri="{0D108BD9-81ED-4DB2-BD59-A6C34878D82A}">
                    <a16:rowId xmlns:a16="http://schemas.microsoft.com/office/drawing/2014/main" val="2600396198"/>
                  </a:ext>
                </a:extLst>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336937442"/>
              </p:ext>
            </p:extLst>
          </p:nvPr>
        </p:nvGraphicFramePr>
        <p:xfrm>
          <a:off x="271463" y="2934229"/>
          <a:ext cx="11658600" cy="3432069"/>
        </p:xfrm>
        <a:graphic>
          <a:graphicData uri="http://schemas.openxmlformats.org/drawingml/2006/table">
            <a:tbl>
              <a:tblPr firstRow="1" bandRow="1">
                <a:tableStyleId>{5C22544A-7EE6-4342-B048-85BDC9FD1C3A}</a:tableStyleId>
              </a:tblPr>
              <a:tblGrid>
                <a:gridCol w="5829300">
                  <a:extLst>
                    <a:ext uri="{9D8B030D-6E8A-4147-A177-3AD203B41FA5}">
                      <a16:colId xmlns:a16="http://schemas.microsoft.com/office/drawing/2014/main" val="1338327897"/>
                    </a:ext>
                  </a:extLst>
                </a:gridCol>
                <a:gridCol w="5829300">
                  <a:extLst>
                    <a:ext uri="{9D8B030D-6E8A-4147-A177-3AD203B41FA5}">
                      <a16:colId xmlns:a16="http://schemas.microsoft.com/office/drawing/2014/main" val="1314004661"/>
                    </a:ext>
                  </a:extLst>
                </a:gridCol>
              </a:tblGrid>
              <a:tr h="380471">
                <a:tc>
                  <a:txBody>
                    <a:bodyPr/>
                    <a:lstStyle/>
                    <a:p>
                      <a:r>
                        <a:rPr lang="en-GB" sz="1400" dirty="0" smtClean="0"/>
                        <a:t>Meeting national curriculum requirements for swimming and</a:t>
                      </a:r>
                      <a:r>
                        <a:rPr lang="en-GB" sz="1400" baseline="0" dirty="0" smtClean="0"/>
                        <a:t> water safety</a:t>
                      </a:r>
                      <a:endParaRPr lang="en-GB" sz="1400" dirty="0"/>
                    </a:p>
                  </a:txBody>
                  <a:tcPr/>
                </a:tc>
                <a:tc>
                  <a:txBody>
                    <a:bodyPr/>
                    <a:lstStyle/>
                    <a:p>
                      <a:r>
                        <a:rPr lang="en-GB" sz="1400" dirty="0" smtClean="0"/>
                        <a:t>Please</a:t>
                      </a:r>
                      <a:r>
                        <a:rPr lang="en-GB" sz="1400" baseline="0" dirty="0" smtClean="0"/>
                        <a:t> complete all of below: </a:t>
                      </a:r>
                      <a:endParaRPr lang="en-GB" sz="1400" dirty="0"/>
                    </a:p>
                  </a:txBody>
                  <a:tcPr/>
                </a:tc>
                <a:extLst>
                  <a:ext uri="{0D108BD9-81ED-4DB2-BD59-A6C34878D82A}">
                    <a16:rowId xmlns:a16="http://schemas.microsoft.com/office/drawing/2014/main" val="3549591360"/>
                  </a:ext>
                </a:extLst>
              </a:tr>
              <a:tr h="687599">
                <a:tc>
                  <a:txBody>
                    <a:bodyPr/>
                    <a:lstStyle/>
                    <a:p>
                      <a:r>
                        <a:rPr lang="en-GB" sz="1400" dirty="0" smtClean="0"/>
                        <a:t>What percentage</a:t>
                      </a:r>
                      <a:r>
                        <a:rPr lang="en-GB" sz="1400" baseline="0" dirty="0" smtClean="0"/>
                        <a:t> of your current Y6 cohort swim competently, confidently and proficiently over a distance of at least 25 metres? </a:t>
                      </a:r>
                    </a:p>
                    <a:p>
                      <a:r>
                        <a:rPr lang="en-GB" sz="1400" baseline="0" dirty="0" smtClean="0"/>
                        <a:t>N.B. Even though your children may swim in another year please report on their attainment on leaving primary school.</a:t>
                      </a:r>
                      <a:endParaRPr lang="en-GB" sz="1400" dirty="0"/>
                    </a:p>
                  </a:txBody>
                  <a:tcPr/>
                </a:tc>
                <a:tc>
                  <a:txBody>
                    <a:bodyPr/>
                    <a:lstStyle/>
                    <a:p>
                      <a:endParaRPr lang="en-GB" sz="1400" dirty="0">
                        <a:solidFill>
                          <a:srgbClr val="FF0000"/>
                        </a:solidFill>
                      </a:endParaRPr>
                    </a:p>
                  </a:txBody>
                  <a:tcPr/>
                </a:tc>
                <a:extLst>
                  <a:ext uri="{0D108BD9-81ED-4DB2-BD59-A6C34878D82A}">
                    <a16:rowId xmlns:a16="http://schemas.microsoft.com/office/drawing/2014/main" val="3994569707"/>
                  </a:ext>
                </a:extLst>
              </a:tr>
              <a:tr h="687599">
                <a:tc>
                  <a:txBody>
                    <a:bodyPr/>
                    <a:lstStyle/>
                    <a:p>
                      <a:r>
                        <a:rPr lang="en-GB" sz="1400" dirty="0" smtClean="0"/>
                        <a:t>What percentage of your current Y6 cohort use a range of strokes</a:t>
                      </a:r>
                      <a:r>
                        <a:rPr lang="en-GB" sz="1400" baseline="0" dirty="0" smtClean="0"/>
                        <a:t> effectively (for example, front crawl, backstroke and breaststroke? </a:t>
                      </a:r>
                      <a:endParaRPr lang="en-GB" sz="1400" dirty="0"/>
                    </a:p>
                  </a:txBody>
                  <a:tcPr/>
                </a:tc>
                <a:tc>
                  <a:txBody>
                    <a:bodyPr/>
                    <a:lstStyle/>
                    <a:p>
                      <a:endParaRPr lang="en-GB" sz="1400" dirty="0"/>
                    </a:p>
                  </a:txBody>
                  <a:tcPr/>
                </a:tc>
                <a:extLst>
                  <a:ext uri="{0D108BD9-81ED-4DB2-BD59-A6C34878D82A}">
                    <a16:rowId xmlns:a16="http://schemas.microsoft.com/office/drawing/2014/main" val="3081655362"/>
                  </a:ext>
                </a:extLst>
              </a:tr>
              <a:tr h="687599">
                <a:tc>
                  <a:txBody>
                    <a:bodyPr/>
                    <a:lstStyle/>
                    <a:p>
                      <a:r>
                        <a:rPr lang="en-GB" sz="1400" dirty="0" smtClean="0"/>
                        <a:t>What percentage</a:t>
                      </a:r>
                      <a:r>
                        <a:rPr lang="en-GB" sz="1400" baseline="0" dirty="0" smtClean="0"/>
                        <a:t> of your current Y6 cohort perform safe self-rescue in different water-based situations? </a:t>
                      </a:r>
                      <a:endParaRPr lang="en-GB" sz="1400" dirty="0"/>
                    </a:p>
                  </a:txBody>
                  <a:tcPr/>
                </a:tc>
                <a:tc>
                  <a:txBody>
                    <a:bodyPr/>
                    <a:lstStyle/>
                    <a:p>
                      <a:endParaRPr lang="en-GB" sz="1400" dirty="0"/>
                    </a:p>
                  </a:txBody>
                  <a:tcPr/>
                </a:tc>
                <a:extLst>
                  <a:ext uri="{0D108BD9-81ED-4DB2-BD59-A6C34878D82A}">
                    <a16:rowId xmlns:a16="http://schemas.microsoft.com/office/drawing/2014/main" val="584620509"/>
                  </a:ext>
                </a:extLst>
              </a:tr>
              <a:tr h="687599">
                <a:tc>
                  <a:txBody>
                    <a:bodyPr/>
                    <a:lstStyle/>
                    <a:p>
                      <a:r>
                        <a:rPr lang="en-GB" sz="1400" dirty="0" smtClean="0"/>
                        <a:t>Schools</a:t>
                      </a:r>
                      <a:r>
                        <a:rPr lang="en-GB" sz="1400" baseline="0" dirty="0" smtClean="0"/>
                        <a:t> can choose to use the Primary PE and Sport Premium to provide additional provision for swimming but this must be for activity over and above the national curriculum requirements. Have you used it in this way? </a:t>
                      </a:r>
                      <a:endParaRPr lang="en-GB" sz="1400" dirty="0"/>
                    </a:p>
                  </a:txBody>
                  <a:tcPr/>
                </a:tc>
                <a:tc>
                  <a:txBody>
                    <a:bodyPr/>
                    <a:lstStyle/>
                    <a:p>
                      <a:endParaRPr lang="en-GB" sz="1400" dirty="0"/>
                    </a:p>
                  </a:txBody>
                  <a:tcPr/>
                </a:tc>
                <a:extLst>
                  <a:ext uri="{0D108BD9-81ED-4DB2-BD59-A6C34878D82A}">
                    <a16:rowId xmlns:a16="http://schemas.microsoft.com/office/drawing/2014/main" val="2561197085"/>
                  </a:ext>
                </a:extLst>
              </a:tr>
            </a:tbl>
          </a:graphicData>
        </a:graphic>
      </p:graphicFrame>
    </p:spTree>
    <p:extLst>
      <p:ext uri="{BB962C8B-B14F-4D97-AF65-F5344CB8AC3E}">
        <p14:creationId xmlns:p14="http://schemas.microsoft.com/office/powerpoint/2010/main" val="12924090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5732" y="42864"/>
            <a:ext cx="2564606" cy="307777"/>
          </a:xfrm>
          <a:prstGeom prst="rect">
            <a:avLst/>
          </a:prstGeom>
          <a:noFill/>
        </p:spPr>
        <p:txBody>
          <a:bodyPr wrap="square" rtlCol="0">
            <a:spAutoFit/>
          </a:bodyPr>
          <a:lstStyle/>
          <a:p>
            <a:r>
              <a:rPr lang="en-GB" sz="1400" b="1" dirty="0" smtClean="0"/>
              <a:t>Action Plan and Budget Tracking</a:t>
            </a:r>
            <a:endParaRPr lang="en-GB" sz="1400" b="1" dirty="0"/>
          </a:p>
        </p:txBody>
      </p:sp>
      <p:graphicFrame>
        <p:nvGraphicFramePr>
          <p:cNvPr id="5" name="Table 4"/>
          <p:cNvGraphicFramePr>
            <a:graphicFrameLocks noGrp="1"/>
          </p:cNvGraphicFramePr>
          <p:nvPr>
            <p:extLst>
              <p:ext uri="{D42A27DB-BD31-4B8C-83A1-F6EECF244321}">
                <p14:modId xmlns:p14="http://schemas.microsoft.com/office/powerpoint/2010/main" val="4153442619"/>
              </p:ext>
            </p:extLst>
          </p:nvPr>
        </p:nvGraphicFramePr>
        <p:xfrm>
          <a:off x="135732" y="300158"/>
          <a:ext cx="11937206" cy="6354960"/>
        </p:xfrm>
        <a:graphic>
          <a:graphicData uri="http://schemas.openxmlformats.org/drawingml/2006/table">
            <a:tbl>
              <a:tblPr firstRow="1" bandRow="1">
                <a:tableStyleId>{5C22544A-7EE6-4342-B048-85BDC9FD1C3A}</a:tableStyleId>
              </a:tblPr>
              <a:tblGrid>
                <a:gridCol w="2984301">
                  <a:extLst>
                    <a:ext uri="{9D8B030D-6E8A-4147-A177-3AD203B41FA5}">
                      <a16:colId xmlns:a16="http://schemas.microsoft.com/office/drawing/2014/main" val="1208373678"/>
                    </a:ext>
                  </a:extLst>
                </a:gridCol>
                <a:gridCol w="2984301">
                  <a:extLst>
                    <a:ext uri="{9D8B030D-6E8A-4147-A177-3AD203B41FA5}">
                      <a16:colId xmlns:a16="http://schemas.microsoft.com/office/drawing/2014/main" val="1472162090"/>
                    </a:ext>
                  </a:extLst>
                </a:gridCol>
                <a:gridCol w="1019112">
                  <a:extLst>
                    <a:ext uri="{9D8B030D-6E8A-4147-A177-3AD203B41FA5}">
                      <a16:colId xmlns:a16="http://schemas.microsoft.com/office/drawing/2014/main" val="2914359876"/>
                    </a:ext>
                  </a:extLst>
                </a:gridCol>
                <a:gridCol w="1965191">
                  <a:extLst>
                    <a:ext uri="{9D8B030D-6E8A-4147-A177-3AD203B41FA5}">
                      <a16:colId xmlns:a16="http://schemas.microsoft.com/office/drawing/2014/main" val="4145456325"/>
                    </a:ext>
                  </a:extLst>
                </a:gridCol>
                <a:gridCol w="2984301">
                  <a:extLst>
                    <a:ext uri="{9D8B030D-6E8A-4147-A177-3AD203B41FA5}">
                      <a16:colId xmlns:a16="http://schemas.microsoft.com/office/drawing/2014/main" val="3130505889"/>
                    </a:ext>
                  </a:extLst>
                </a:gridCol>
              </a:tblGrid>
              <a:tr h="293121">
                <a:tc>
                  <a:txBody>
                    <a:bodyPr/>
                    <a:lstStyle/>
                    <a:p>
                      <a:r>
                        <a:rPr lang="en-GB" sz="1400" dirty="0" smtClean="0"/>
                        <a:t>Academic</a:t>
                      </a:r>
                      <a:r>
                        <a:rPr lang="en-GB" sz="1400" baseline="0" dirty="0" smtClean="0"/>
                        <a:t> Year: 2021/22</a:t>
                      </a:r>
                      <a:endParaRPr lang="en-GB" sz="1400" dirty="0"/>
                    </a:p>
                  </a:txBody>
                  <a:tcPr/>
                </a:tc>
                <a:tc>
                  <a:txBody>
                    <a:bodyPr/>
                    <a:lstStyle/>
                    <a:p>
                      <a:r>
                        <a:rPr lang="en-GB" sz="1400" dirty="0" smtClean="0"/>
                        <a:t>Total fund</a:t>
                      </a:r>
                      <a:r>
                        <a:rPr lang="en-GB" sz="1400" baseline="0" dirty="0" smtClean="0"/>
                        <a:t> allocated: £</a:t>
                      </a:r>
                      <a:r>
                        <a:rPr lang="en-GB" sz="1400" baseline="0" dirty="0" smtClean="0"/>
                        <a:t>17130</a:t>
                      </a:r>
                      <a:endParaRPr lang="en-GB" sz="1400" dirty="0"/>
                    </a:p>
                  </a:txBody>
                  <a:tcPr/>
                </a:tc>
                <a:tc gridSpan="2">
                  <a:txBody>
                    <a:bodyPr/>
                    <a:lstStyle/>
                    <a:p>
                      <a:r>
                        <a:rPr lang="en-GB" sz="1400" dirty="0" smtClean="0"/>
                        <a:t>Date updated: September 2021</a:t>
                      </a:r>
                      <a:endParaRPr lang="en-GB" sz="1400" dirty="0"/>
                    </a:p>
                  </a:txBody>
                  <a:tcPr/>
                </a:tc>
                <a:tc hMerge="1">
                  <a:txBody>
                    <a:bodyPr/>
                    <a:lstStyle/>
                    <a:p>
                      <a:endParaRPr lang="en-GB"/>
                    </a:p>
                  </a:txBody>
                  <a:tcPr/>
                </a:tc>
                <a:tc>
                  <a:txBody>
                    <a:bodyPr/>
                    <a:lstStyle/>
                    <a:p>
                      <a:r>
                        <a:rPr lang="en-GB" sz="1400" dirty="0" smtClean="0"/>
                        <a:t>Total</a:t>
                      </a:r>
                      <a:r>
                        <a:rPr lang="en-GB" sz="1400" baseline="0" dirty="0" smtClean="0"/>
                        <a:t> allocated: £19784</a:t>
                      </a:r>
                      <a:endParaRPr lang="en-GB" sz="1400" dirty="0"/>
                    </a:p>
                  </a:txBody>
                  <a:tcPr/>
                </a:tc>
                <a:extLst>
                  <a:ext uri="{0D108BD9-81ED-4DB2-BD59-A6C34878D82A}">
                    <a16:rowId xmlns:a16="http://schemas.microsoft.com/office/drawing/2014/main" val="3246564328"/>
                  </a:ext>
                </a:extLst>
              </a:tr>
              <a:tr h="439682">
                <a:tc gridSpan="4">
                  <a:txBody>
                    <a:bodyPr/>
                    <a:lstStyle/>
                    <a:p>
                      <a:r>
                        <a:rPr lang="en-GB" sz="1200" b="1" dirty="0" smtClean="0"/>
                        <a:t>Key Indicator 1: The engagement of all pupils</a:t>
                      </a:r>
                      <a:r>
                        <a:rPr lang="en-GB" sz="1200" b="1" baseline="0" dirty="0" smtClean="0"/>
                        <a:t> in regular physical activity </a:t>
                      </a:r>
                      <a:endParaRPr lang="en-GB" sz="1200" b="1" dirty="0"/>
                    </a:p>
                  </a:txBody>
                  <a:tcPr/>
                </a:tc>
                <a:tc hMerge="1">
                  <a:txBody>
                    <a:bodyPr/>
                    <a:lstStyle/>
                    <a:p>
                      <a:endParaRPr lang="en-GB" sz="1400" dirty="0"/>
                    </a:p>
                  </a:txBody>
                  <a:tcPr/>
                </a:tc>
                <a:tc hMerge="1">
                  <a:txBody>
                    <a:bodyPr/>
                    <a:lstStyle/>
                    <a:p>
                      <a:endParaRPr lang="en-GB" sz="1400" dirty="0"/>
                    </a:p>
                  </a:txBody>
                  <a:tcPr/>
                </a:tc>
                <a:tc hMerge="1">
                  <a:txBody>
                    <a:bodyPr/>
                    <a:lstStyle/>
                    <a:p>
                      <a:endParaRPr lang="en-GB"/>
                    </a:p>
                  </a:txBody>
                  <a:tcPr/>
                </a:tc>
                <a:tc>
                  <a:txBody>
                    <a:bodyPr/>
                    <a:lstStyle/>
                    <a:p>
                      <a:r>
                        <a:rPr lang="en-GB" sz="1200" dirty="0" smtClean="0"/>
                        <a:t>KI 1 Total Funding allocated:</a:t>
                      </a:r>
                      <a:r>
                        <a:rPr lang="en-GB" sz="1200" baseline="0" dirty="0" smtClean="0"/>
                        <a:t> £1960</a:t>
                      </a:r>
                      <a:endParaRPr lang="en-GB" sz="1200" dirty="0" smtClean="0"/>
                    </a:p>
                    <a:p>
                      <a:r>
                        <a:rPr lang="en-GB" sz="1200" dirty="0" smtClean="0"/>
                        <a:t>Percentage </a:t>
                      </a:r>
                      <a:r>
                        <a:rPr lang="en-GB" sz="1200" dirty="0" smtClean="0"/>
                        <a:t>of total</a:t>
                      </a:r>
                      <a:r>
                        <a:rPr lang="en-GB" sz="1200" baseline="0" dirty="0" smtClean="0"/>
                        <a:t> allocation: </a:t>
                      </a:r>
                      <a:r>
                        <a:rPr lang="en-GB" sz="1200" baseline="0" dirty="0" smtClean="0"/>
                        <a:t>11.4% </a:t>
                      </a:r>
                      <a:endParaRPr lang="en-GB" sz="1200" dirty="0"/>
                    </a:p>
                  </a:txBody>
                  <a:tcPr/>
                </a:tc>
                <a:extLst>
                  <a:ext uri="{0D108BD9-81ED-4DB2-BD59-A6C34878D82A}">
                    <a16:rowId xmlns:a16="http://schemas.microsoft.com/office/drawing/2014/main" val="3943227874"/>
                  </a:ext>
                </a:extLst>
              </a:tr>
              <a:tr h="439682">
                <a:tc>
                  <a:txBody>
                    <a:bodyPr/>
                    <a:lstStyle/>
                    <a:p>
                      <a:r>
                        <a:rPr lang="en-GB" sz="1200" dirty="0" smtClean="0"/>
                        <a:t>School</a:t>
                      </a:r>
                      <a:r>
                        <a:rPr lang="en-GB" sz="1200" baseline="0" dirty="0" smtClean="0"/>
                        <a:t> focus with clarity on intended </a:t>
                      </a:r>
                      <a:r>
                        <a:rPr lang="en-GB" sz="1200" b="1" baseline="0" dirty="0" smtClean="0"/>
                        <a:t>impact on pupils</a:t>
                      </a:r>
                      <a:r>
                        <a:rPr lang="en-GB" sz="1200" baseline="0" dirty="0" smtClean="0"/>
                        <a:t>: </a:t>
                      </a:r>
                      <a:endParaRPr lang="en-GB" sz="1200" dirty="0"/>
                    </a:p>
                  </a:txBody>
                  <a:tcPr/>
                </a:tc>
                <a:tc>
                  <a:txBody>
                    <a:bodyPr/>
                    <a:lstStyle/>
                    <a:p>
                      <a:r>
                        <a:rPr lang="en-GB" sz="1200" dirty="0" smtClean="0"/>
                        <a:t>Actions to achieve:</a:t>
                      </a:r>
                      <a:r>
                        <a:rPr lang="en-GB" sz="1200" baseline="0" dirty="0" smtClean="0"/>
                        <a:t> </a:t>
                      </a:r>
                      <a:endParaRPr lang="en-GB" sz="1200" dirty="0"/>
                    </a:p>
                  </a:txBody>
                  <a:tcPr/>
                </a:tc>
                <a:tc>
                  <a:txBody>
                    <a:bodyPr/>
                    <a:lstStyle/>
                    <a:p>
                      <a:r>
                        <a:rPr lang="en-GB" sz="1200" dirty="0" smtClean="0"/>
                        <a:t>Funding</a:t>
                      </a:r>
                      <a:r>
                        <a:rPr lang="en-GB" sz="1200" baseline="0" dirty="0" smtClean="0"/>
                        <a:t> allocated: </a:t>
                      </a:r>
                      <a:endParaRPr lang="en-GB" sz="1200" dirty="0"/>
                    </a:p>
                  </a:txBody>
                  <a:tcPr>
                    <a:lnR w="12700" cap="flat" cmpd="sng" algn="ctr">
                      <a:solidFill>
                        <a:schemeClr val="bg1"/>
                      </a:solidFill>
                      <a:prstDash val="solid"/>
                      <a:round/>
                      <a:headEnd type="none" w="med" len="med"/>
                      <a:tailEnd type="none" w="med" len="med"/>
                    </a:lnR>
                  </a:tcPr>
                </a:tc>
                <a:tc>
                  <a:txBody>
                    <a:bodyPr/>
                    <a:lstStyle/>
                    <a:p>
                      <a:r>
                        <a:rPr lang="en-GB" sz="1200" dirty="0" smtClean="0"/>
                        <a:t>Evidence and impact:</a:t>
                      </a:r>
                      <a:endParaRPr lang="en-GB" sz="1200" dirty="0"/>
                    </a:p>
                  </a:txBody>
                  <a:tcPr>
                    <a:lnL w="12700" cap="flat" cmpd="sng" algn="ctr">
                      <a:solidFill>
                        <a:schemeClr val="bg1"/>
                      </a:solidFill>
                      <a:prstDash val="solid"/>
                      <a:round/>
                      <a:headEnd type="none" w="med" len="med"/>
                      <a:tailEnd type="none" w="med" len="med"/>
                    </a:lnL>
                  </a:tcPr>
                </a:tc>
                <a:tc>
                  <a:txBody>
                    <a:bodyPr/>
                    <a:lstStyle/>
                    <a:p>
                      <a:r>
                        <a:rPr lang="en-GB" sz="1200" dirty="0" smtClean="0"/>
                        <a:t>Sustainability and suggested next steps: </a:t>
                      </a:r>
                      <a:endParaRPr lang="en-GB" sz="1200" dirty="0"/>
                    </a:p>
                  </a:txBody>
                  <a:tcPr/>
                </a:tc>
                <a:extLst>
                  <a:ext uri="{0D108BD9-81ED-4DB2-BD59-A6C34878D82A}">
                    <a16:rowId xmlns:a16="http://schemas.microsoft.com/office/drawing/2014/main" val="3328992104"/>
                  </a:ext>
                </a:extLst>
              </a:tr>
              <a:tr h="1752480">
                <a:tc>
                  <a:txBody>
                    <a:bodyPr/>
                    <a:lstStyle/>
                    <a:p>
                      <a:r>
                        <a:rPr lang="en-GB" sz="1200" dirty="0" smtClean="0"/>
                        <a:t>Pupils</a:t>
                      </a:r>
                      <a:r>
                        <a:rPr lang="en-GB" sz="1200" baseline="0" dirty="0" smtClean="0"/>
                        <a:t> are provided with regular and developmental opportunities for exercise and physical activity.</a:t>
                      </a:r>
                    </a:p>
                    <a:p>
                      <a:endParaRPr lang="en-GB" sz="1200" baseline="0" dirty="0" smtClean="0"/>
                    </a:p>
                    <a:p>
                      <a:r>
                        <a:rPr lang="en-GB" sz="1200" baseline="0" dirty="0" smtClean="0"/>
                        <a:t>Deliver targeted support for children in KS2 to develop basic skills, e.g. hand/eye coordination.</a:t>
                      </a:r>
                    </a:p>
                    <a:p>
                      <a:endParaRPr lang="en-GB" sz="1200" baseline="0" dirty="0" smtClean="0"/>
                    </a:p>
                  </a:txBody>
                  <a:tcPr/>
                </a:tc>
                <a:tc>
                  <a:txBody>
                    <a:bodyPr/>
                    <a:lstStyle/>
                    <a:p>
                      <a:r>
                        <a:rPr lang="en-GB" sz="1200" dirty="0" smtClean="0"/>
                        <a:t>Sports Coach</a:t>
                      </a:r>
                      <a:r>
                        <a:rPr lang="en-GB" sz="1200" baseline="0" dirty="0" smtClean="0"/>
                        <a:t> encourages physical activity  supporting pupils during lunch by playing a variety of targeted games, maximising space and resources and providing a model to staff. </a:t>
                      </a:r>
                    </a:p>
                    <a:p>
                      <a:r>
                        <a:rPr lang="en-GB" sz="1200" baseline="0" dirty="0" smtClean="0"/>
                        <a:t>Additional targeted basic skills support  provided by Sports Coach Wed am. </a:t>
                      </a:r>
                    </a:p>
                    <a:p>
                      <a:r>
                        <a:rPr lang="en-GB" sz="1200" dirty="0" smtClean="0"/>
                        <a:t>Staff members</a:t>
                      </a:r>
                      <a:r>
                        <a:rPr lang="en-GB" sz="1200" baseline="0" dirty="0" smtClean="0"/>
                        <a:t> to monitor and support playground games throughout the year focusing on identified skills needs. </a:t>
                      </a:r>
                    </a:p>
                  </a:txBody>
                  <a:tcPr/>
                </a:tc>
                <a:tc>
                  <a:txBody>
                    <a:bodyPr/>
                    <a:lstStyle/>
                    <a:p>
                      <a:r>
                        <a:rPr lang="en-GB" sz="1200" dirty="0" smtClean="0"/>
                        <a:t>£1300</a:t>
                      </a:r>
                    </a:p>
                    <a:p>
                      <a:endParaRPr lang="en-GB" sz="1200" dirty="0" smtClean="0"/>
                    </a:p>
                    <a:p>
                      <a:endParaRPr lang="en-GB" sz="1200" dirty="0" smtClean="0"/>
                    </a:p>
                    <a:p>
                      <a:endParaRPr lang="en-GB" sz="1200" dirty="0" smtClean="0"/>
                    </a:p>
                    <a:p>
                      <a:endParaRPr lang="en-GB" sz="1200" dirty="0" smtClean="0"/>
                    </a:p>
                    <a:p>
                      <a:r>
                        <a:rPr lang="en-GB" sz="1200" dirty="0" smtClean="0"/>
                        <a:t>£660</a:t>
                      </a:r>
                      <a:r>
                        <a:rPr lang="en-GB" sz="1200" baseline="0" dirty="0" smtClean="0"/>
                        <a:t> </a:t>
                      </a:r>
                      <a:endParaRPr lang="en-GB" sz="1200" dirty="0"/>
                    </a:p>
                  </a:txBody>
                  <a:tcPr>
                    <a:lnR w="12700" cap="flat" cmpd="sng" algn="ctr">
                      <a:solidFill>
                        <a:schemeClr val="bg1"/>
                      </a:solidFill>
                      <a:prstDash val="solid"/>
                      <a:round/>
                      <a:headEnd type="none" w="med" len="med"/>
                      <a:tailEnd type="none" w="med" len="med"/>
                    </a:lnR>
                  </a:tcPr>
                </a:tc>
                <a:tc>
                  <a:txBody>
                    <a:bodyPr/>
                    <a:lstStyle/>
                    <a:p>
                      <a:r>
                        <a:rPr lang="en-GB" sz="1200" dirty="0" smtClean="0"/>
                        <a:t>Children’s</a:t>
                      </a:r>
                      <a:r>
                        <a:rPr lang="en-GB" sz="1200" baseline="0" dirty="0" smtClean="0"/>
                        <a:t> physical and mental health and understanding to increase. </a:t>
                      </a:r>
                    </a:p>
                    <a:p>
                      <a:r>
                        <a:rPr lang="en-GB" sz="1200" baseline="0" dirty="0" smtClean="0"/>
                        <a:t>Staff confidence/expertise continues to improve. </a:t>
                      </a:r>
                    </a:p>
                    <a:p>
                      <a:r>
                        <a:rPr lang="en-GB" sz="1200" baseline="0" dirty="0" smtClean="0"/>
                        <a:t>Children’s fitness levels and stamina will be improved in PE lessons, lunchtime games and after school clubs.</a:t>
                      </a:r>
                      <a:endParaRPr lang="en-GB" sz="1200" dirty="0" smtClean="0"/>
                    </a:p>
                  </a:txBody>
                  <a:tcPr>
                    <a:lnL w="12700" cap="flat" cmpd="sng" algn="ctr">
                      <a:solidFill>
                        <a:schemeClr val="bg1"/>
                      </a:solidFill>
                      <a:prstDash val="solid"/>
                      <a:round/>
                      <a:headEnd type="none" w="med" len="med"/>
                      <a:tailEnd type="none" w="med" len="med"/>
                    </a:lnL>
                  </a:tcPr>
                </a:tc>
                <a:tc>
                  <a:txBody>
                    <a:bodyPr/>
                    <a:lstStyle/>
                    <a:p>
                      <a:r>
                        <a:rPr lang="en-GB" sz="1200" dirty="0" smtClean="0"/>
                        <a:t>Teaching</a:t>
                      </a:r>
                      <a:r>
                        <a:rPr lang="en-GB" sz="1200" baseline="0" dirty="0" smtClean="0"/>
                        <a:t> assistants will be better trained to lead groups within PE sessions and deliver after school sports clubs. </a:t>
                      </a:r>
                    </a:p>
                    <a:p>
                      <a:endParaRPr lang="en-GB" sz="1200" baseline="0" dirty="0" smtClean="0"/>
                    </a:p>
                    <a:p>
                      <a:r>
                        <a:rPr lang="en-GB" sz="1200" baseline="0" dirty="0" smtClean="0"/>
                        <a:t>MSA’s will engage children in physical activity. </a:t>
                      </a:r>
                    </a:p>
                    <a:p>
                      <a:endParaRPr lang="en-GB" sz="1200" baseline="0" dirty="0" smtClean="0"/>
                    </a:p>
                  </a:txBody>
                  <a:tcPr/>
                </a:tc>
                <a:extLst>
                  <a:ext uri="{0D108BD9-81ED-4DB2-BD59-A6C34878D82A}">
                    <a16:rowId xmlns:a16="http://schemas.microsoft.com/office/drawing/2014/main" val="1274183163"/>
                  </a:ext>
                </a:extLst>
              </a:tr>
              <a:tr h="263809">
                <a:tc gridSpan="4">
                  <a:txBody>
                    <a:bodyPr/>
                    <a:lstStyle/>
                    <a:p>
                      <a:r>
                        <a:rPr lang="en-GB" sz="1200" b="1" dirty="0" smtClean="0"/>
                        <a:t>Key Indicator 2: The profile of PESSPA</a:t>
                      </a:r>
                      <a:r>
                        <a:rPr lang="en-GB" sz="1200" b="1" baseline="0" dirty="0" smtClean="0"/>
                        <a:t> being raised across the school as a tool for whole school improvement</a:t>
                      </a:r>
                      <a:endParaRPr lang="en-GB" sz="1200" b="1" dirty="0"/>
                    </a:p>
                  </a:txBody>
                  <a:tcPr>
                    <a:lnR w="12700" cap="flat" cmpd="sng" algn="ctr">
                      <a:solidFill>
                        <a:schemeClr val="bg1"/>
                      </a:solidFill>
                      <a:prstDash val="solid"/>
                      <a:round/>
                      <a:headEnd type="none" w="med" len="med"/>
                      <a:tailEnd type="none" w="med" len="med"/>
                    </a:lnR>
                  </a:tcPr>
                </a:tc>
                <a:tc hMerge="1">
                  <a:txBody>
                    <a:bodyPr/>
                    <a:lstStyle/>
                    <a:p>
                      <a:endParaRPr lang="en-GB" sz="1400" dirty="0"/>
                    </a:p>
                  </a:txBody>
                  <a:tcPr/>
                </a:tc>
                <a:tc hMerge="1">
                  <a:txBody>
                    <a:bodyPr/>
                    <a:lstStyle/>
                    <a:p>
                      <a:endParaRPr lang="en-GB" sz="1400" dirty="0"/>
                    </a:p>
                  </a:txBody>
                  <a:tcPr>
                    <a:lnR w="12700" cap="flat" cmpd="sng" algn="ctr">
                      <a:solidFill>
                        <a:schemeClr val="bg1"/>
                      </a:solidFill>
                      <a:prstDash val="solid"/>
                      <a:round/>
                      <a:headEnd type="none" w="med" len="med"/>
                      <a:tailEnd type="none" w="med" len="med"/>
                    </a:lnR>
                  </a:tcPr>
                </a:tc>
                <a:tc hMerge="1">
                  <a:txBody>
                    <a:bodyPr/>
                    <a:lstStyle/>
                    <a:p>
                      <a:endParaRPr lang="en-GB" sz="1400" dirty="0"/>
                    </a:p>
                  </a:txBody>
                  <a:tcPr>
                    <a:lnL w="12700" cap="flat" cmpd="sng" algn="ctr">
                      <a:solidFill>
                        <a:schemeClr val="bg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KI 2</a:t>
                      </a:r>
                      <a:r>
                        <a:rPr lang="en-GB" sz="1200" baseline="0" dirty="0" smtClean="0"/>
                        <a:t> </a:t>
                      </a:r>
                      <a:r>
                        <a:rPr lang="en-GB" sz="1200" dirty="0" smtClean="0"/>
                        <a:t>Total Funding allocated:</a:t>
                      </a:r>
                      <a:r>
                        <a:rPr lang="en-GB" sz="1200" baseline="0" dirty="0" smtClean="0"/>
                        <a:t> £1700</a:t>
                      </a: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Percentage </a:t>
                      </a:r>
                      <a:r>
                        <a:rPr lang="en-GB" sz="1200" dirty="0" smtClean="0"/>
                        <a:t>of total</a:t>
                      </a:r>
                      <a:r>
                        <a:rPr lang="en-GB" sz="1200" baseline="0" dirty="0" smtClean="0"/>
                        <a:t> allocation: 9.9%</a:t>
                      </a:r>
                      <a:endParaRPr lang="en-GB" sz="1200" dirty="0" smtClean="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77744617"/>
                  </a:ext>
                </a:extLst>
              </a:tr>
              <a:tr h="439682">
                <a:tc>
                  <a:txBody>
                    <a:bodyPr/>
                    <a:lstStyle/>
                    <a:p>
                      <a:r>
                        <a:rPr lang="en-GB" sz="1200" dirty="0" smtClean="0"/>
                        <a:t>School</a:t>
                      </a:r>
                      <a:r>
                        <a:rPr lang="en-GB" sz="1200" baseline="0" dirty="0" smtClean="0"/>
                        <a:t> focus with clarity on intended </a:t>
                      </a:r>
                      <a:r>
                        <a:rPr lang="en-GB" sz="1200" b="1" baseline="0" dirty="0" smtClean="0"/>
                        <a:t>impact on pupils</a:t>
                      </a:r>
                      <a:r>
                        <a:rPr lang="en-GB" sz="1200" baseline="0" dirty="0" smtClean="0"/>
                        <a:t>: </a:t>
                      </a:r>
                      <a:endParaRPr lang="en-GB" sz="1200" dirty="0"/>
                    </a:p>
                  </a:txBody>
                  <a:tcPr/>
                </a:tc>
                <a:tc>
                  <a:txBody>
                    <a:bodyPr/>
                    <a:lstStyle/>
                    <a:p>
                      <a:r>
                        <a:rPr lang="en-GB" sz="1200" dirty="0" smtClean="0"/>
                        <a:t>Actions to achieve:</a:t>
                      </a:r>
                      <a:r>
                        <a:rPr lang="en-GB" sz="1200" baseline="0" dirty="0" smtClean="0"/>
                        <a:t> </a:t>
                      </a:r>
                      <a:endParaRPr lang="en-GB" sz="1200" dirty="0"/>
                    </a:p>
                  </a:txBody>
                  <a:tcPr/>
                </a:tc>
                <a:tc>
                  <a:txBody>
                    <a:bodyPr/>
                    <a:lstStyle/>
                    <a:p>
                      <a:r>
                        <a:rPr lang="en-GB" sz="1200" dirty="0" smtClean="0"/>
                        <a:t>Funding</a:t>
                      </a:r>
                      <a:r>
                        <a:rPr lang="en-GB" sz="1200" baseline="0" dirty="0" smtClean="0"/>
                        <a:t> allocated: </a:t>
                      </a:r>
                      <a:endParaRPr lang="en-GB" sz="1200" dirty="0"/>
                    </a:p>
                  </a:txBody>
                  <a:tcPr>
                    <a:lnR w="12700" cap="flat" cmpd="sng" algn="ctr">
                      <a:solidFill>
                        <a:schemeClr val="bg1"/>
                      </a:solidFill>
                      <a:prstDash val="solid"/>
                      <a:round/>
                      <a:headEnd type="none" w="med" len="med"/>
                      <a:tailEnd type="none" w="med" len="med"/>
                    </a:lnR>
                  </a:tcPr>
                </a:tc>
                <a:tc>
                  <a:txBody>
                    <a:bodyPr/>
                    <a:lstStyle/>
                    <a:p>
                      <a:r>
                        <a:rPr lang="en-GB" sz="1200" dirty="0" smtClean="0"/>
                        <a:t>Evidence and impact:</a:t>
                      </a:r>
                      <a:endParaRPr lang="en-GB" sz="12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r>
                        <a:rPr lang="en-GB" sz="1200" dirty="0" smtClean="0"/>
                        <a:t>Sustainability and suggested next steps: </a:t>
                      </a:r>
                      <a:endParaRPr lang="en-GB" sz="1200" dirty="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160859085"/>
                  </a:ext>
                </a:extLst>
              </a:tr>
              <a:tr h="967301">
                <a:tc>
                  <a:txBody>
                    <a:bodyPr/>
                    <a:lstStyle/>
                    <a:p>
                      <a:r>
                        <a:rPr lang="en-GB" sz="1200" dirty="0" smtClean="0"/>
                        <a:t>Celebrate</a:t>
                      </a:r>
                      <a:r>
                        <a:rPr lang="en-GB" sz="1200" baseline="0" dirty="0" smtClean="0"/>
                        <a:t> achievements in Celebration Worship to ensure whole school is aware of the importance of PE and Sport and encourage aspiration to achieve.  </a:t>
                      </a:r>
                      <a:endParaRPr lang="en-GB" sz="1200" dirty="0"/>
                    </a:p>
                  </a:txBody>
                  <a:tcPr/>
                </a:tc>
                <a:tc>
                  <a:txBody>
                    <a:bodyPr/>
                    <a:lstStyle/>
                    <a:p>
                      <a:r>
                        <a:rPr lang="en-GB" sz="1200" dirty="0" smtClean="0"/>
                        <a:t>Achievements</a:t>
                      </a:r>
                      <a:r>
                        <a:rPr lang="en-GB" sz="1200" baseline="0" dirty="0" smtClean="0"/>
                        <a:t> celebrated in class and sporting achievements from home. </a:t>
                      </a:r>
                    </a:p>
                    <a:p>
                      <a:endParaRPr lang="en-GB" sz="1200" baseline="0" dirty="0" smtClean="0"/>
                    </a:p>
                    <a:p>
                      <a:r>
                        <a:rPr lang="en-GB" sz="1200" baseline="0" dirty="0" smtClean="0"/>
                        <a:t>Encourage children to share their out school sporting achievements. </a:t>
                      </a:r>
                      <a:endParaRPr lang="en-GB" sz="1200" dirty="0"/>
                    </a:p>
                  </a:txBody>
                  <a:tcPr/>
                </a:tc>
                <a:tc>
                  <a:txBody>
                    <a:bodyPr/>
                    <a:lstStyle/>
                    <a:p>
                      <a:r>
                        <a:rPr lang="en-GB" sz="1200" dirty="0" smtClean="0"/>
                        <a:t>£0.00</a:t>
                      </a:r>
                      <a:endParaRPr lang="en-GB" sz="1200" dirty="0"/>
                    </a:p>
                  </a:txBody>
                  <a:tcPr>
                    <a:lnR w="12700" cap="flat" cmpd="sng" algn="ctr">
                      <a:solidFill>
                        <a:schemeClr val="bg1"/>
                      </a:solidFill>
                      <a:prstDash val="solid"/>
                      <a:round/>
                      <a:headEnd type="none" w="med" len="med"/>
                      <a:tailEnd type="none" w="med" len="med"/>
                    </a:lnR>
                  </a:tcPr>
                </a:tc>
                <a:tc>
                  <a:txBody>
                    <a:bodyPr/>
                    <a:lstStyle/>
                    <a:p>
                      <a:r>
                        <a:rPr lang="en-GB" sz="1200" dirty="0" smtClean="0"/>
                        <a:t>Children</a:t>
                      </a:r>
                      <a:r>
                        <a:rPr lang="en-GB" sz="1200" baseline="0" dirty="0" smtClean="0"/>
                        <a:t> share sporting achievements. </a:t>
                      </a:r>
                    </a:p>
                    <a:p>
                      <a:r>
                        <a:rPr lang="en-GB" sz="1200" baseline="0" dirty="0" smtClean="0"/>
                        <a:t>Children who have achieved outside of school share. </a:t>
                      </a:r>
                      <a:endParaRPr lang="en-GB" sz="1200" dirty="0"/>
                    </a:p>
                  </a:txBody>
                  <a:tcPr>
                    <a:lnL w="12700" cap="flat" cmpd="sng" algn="ctr">
                      <a:solidFill>
                        <a:schemeClr val="bg1"/>
                      </a:solidFill>
                      <a:prstDash val="solid"/>
                      <a:round/>
                      <a:headEnd type="none" w="med" len="med"/>
                      <a:tailEnd type="none" w="med" len="med"/>
                    </a:lnL>
                  </a:tcPr>
                </a:tc>
                <a:tc>
                  <a:txBody>
                    <a:bodyPr/>
                    <a:lstStyle/>
                    <a:p>
                      <a:r>
                        <a:rPr lang="en-GB" sz="1200" dirty="0" smtClean="0"/>
                        <a:t>Continue to share school</a:t>
                      </a:r>
                      <a:r>
                        <a:rPr lang="en-GB" sz="1200" baseline="0" dirty="0" smtClean="0"/>
                        <a:t> sporting achievements on the school website and with permission, via social media. </a:t>
                      </a:r>
                      <a:endParaRPr lang="en-GB" sz="1200" dirty="0"/>
                    </a:p>
                  </a:txBody>
                  <a:tcPr/>
                </a:tc>
                <a:extLst>
                  <a:ext uri="{0D108BD9-81ED-4DB2-BD59-A6C34878D82A}">
                    <a16:rowId xmlns:a16="http://schemas.microsoft.com/office/drawing/2014/main" val="2051477748"/>
                  </a:ext>
                </a:extLst>
              </a:tr>
              <a:tr h="343418">
                <a:tc>
                  <a:txBody>
                    <a:bodyPr/>
                    <a:lstStyle/>
                    <a:p>
                      <a:r>
                        <a:rPr lang="en-GB" sz="1200" dirty="0" smtClean="0"/>
                        <a:t>New Sports</a:t>
                      </a:r>
                      <a:r>
                        <a:rPr lang="en-GB" sz="1200" baseline="0" dirty="0" smtClean="0"/>
                        <a:t> Equipment and Resources </a:t>
                      </a:r>
                      <a:endParaRPr lang="en-GB" sz="1200" dirty="0"/>
                    </a:p>
                  </a:txBody>
                  <a:tcPr/>
                </a:tc>
                <a:tc>
                  <a:txBody>
                    <a:bodyPr/>
                    <a:lstStyle/>
                    <a:p>
                      <a:r>
                        <a:rPr lang="en-GB" sz="1200" dirty="0" smtClean="0"/>
                        <a:t>To</a:t>
                      </a:r>
                      <a:r>
                        <a:rPr lang="en-GB" sz="1200" baseline="0" dirty="0" smtClean="0"/>
                        <a:t> replace old sports equipment.</a:t>
                      </a:r>
                      <a:endParaRPr lang="en-GB" sz="1200" dirty="0"/>
                    </a:p>
                  </a:txBody>
                  <a:tcPr/>
                </a:tc>
                <a:tc>
                  <a:txBody>
                    <a:bodyPr/>
                    <a:lstStyle/>
                    <a:p>
                      <a:r>
                        <a:rPr lang="en-GB" sz="1200" dirty="0" smtClean="0"/>
                        <a:t>£1700</a:t>
                      </a:r>
                      <a:r>
                        <a:rPr lang="en-GB" sz="1200" baseline="0" dirty="0" smtClean="0"/>
                        <a:t> </a:t>
                      </a:r>
                      <a:endParaRPr lang="en-GB" sz="1200" dirty="0"/>
                    </a:p>
                  </a:txBody>
                  <a:tcPr>
                    <a:lnR w="12700" cap="flat" cmpd="sng" algn="ctr">
                      <a:solidFill>
                        <a:schemeClr val="bg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Equipment is maintained to a high standard</a:t>
                      </a:r>
                      <a:endParaRPr lang="en-GB" sz="1200" dirty="0" smtClean="0"/>
                    </a:p>
                  </a:txBody>
                  <a:tcPr>
                    <a:lnL w="12700" cap="flat" cmpd="sng" algn="ctr">
                      <a:solidFill>
                        <a:schemeClr val="bg1"/>
                      </a:solidFill>
                      <a:prstDash val="solid"/>
                      <a:round/>
                      <a:headEnd type="none" w="med" len="med"/>
                      <a:tailEnd type="none" w="med" len="med"/>
                    </a:lnL>
                  </a:tcPr>
                </a:tc>
                <a:tc>
                  <a:txBody>
                    <a:bodyPr/>
                    <a:lstStyle/>
                    <a:p>
                      <a:r>
                        <a:rPr lang="en-GB" sz="1200" dirty="0" smtClean="0"/>
                        <a:t>Carry out</a:t>
                      </a:r>
                      <a:r>
                        <a:rPr lang="en-GB" sz="1200" baseline="0" dirty="0" smtClean="0"/>
                        <a:t> audit of PE equipment. </a:t>
                      </a:r>
                      <a:endParaRPr lang="en-GB" sz="1200" dirty="0"/>
                    </a:p>
                  </a:txBody>
                  <a:tcPr/>
                </a:tc>
                <a:extLst>
                  <a:ext uri="{0D108BD9-81ED-4DB2-BD59-A6C34878D82A}">
                    <a16:rowId xmlns:a16="http://schemas.microsoft.com/office/drawing/2014/main" val="3699528329"/>
                  </a:ext>
                </a:extLst>
              </a:tr>
              <a:tr h="771025">
                <a:tc>
                  <a:txBody>
                    <a:bodyPr/>
                    <a:lstStyle/>
                    <a:p>
                      <a:r>
                        <a:rPr lang="en-GB" sz="1200" dirty="0" smtClean="0"/>
                        <a:t>Create pupil</a:t>
                      </a:r>
                      <a:r>
                        <a:rPr lang="en-GB" sz="1200" baseline="0" dirty="0" smtClean="0"/>
                        <a:t> ‘Sports Leaders’ to actively encourage leadership roles that support the delivery of sport and physical activity. </a:t>
                      </a:r>
                      <a:endParaRPr lang="en-GB" sz="1200" dirty="0"/>
                    </a:p>
                  </a:txBody>
                  <a:tcPr/>
                </a:tc>
                <a:tc>
                  <a:txBody>
                    <a:bodyPr/>
                    <a:lstStyle/>
                    <a:p>
                      <a:r>
                        <a:rPr lang="en-GB" sz="1200" dirty="0" smtClean="0"/>
                        <a:t>Children appointe</a:t>
                      </a:r>
                      <a:r>
                        <a:rPr lang="en-GB" sz="1200" baseline="0" dirty="0" smtClean="0"/>
                        <a:t>d as Sports Leaders under the guidance of the Sports Coach.</a:t>
                      </a:r>
                    </a:p>
                    <a:p>
                      <a:r>
                        <a:rPr lang="en-GB" sz="1200" baseline="0" dirty="0" smtClean="0"/>
                        <a:t>Sports Leaders support other children to develop confidence and skills. </a:t>
                      </a:r>
                      <a:endParaRPr lang="en-GB" sz="1200" dirty="0"/>
                    </a:p>
                  </a:txBody>
                  <a:tcPr/>
                </a:tc>
                <a:tc>
                  <a:txBody>
                    <a:bodyPr/>
                    <a:lstStyle/>
                    <a:p>
                      <a:r>
                        <a:rPr lang="en-GB" sz="1200" dirty="0" smtClean="0"/>
                        <a:t>£0.00</a:t>
                      </a:r>
                      <a:endParaRPr lang="en-GB" sz="1200" dirty="0"/>
                    </a:p>
                  </a:txBody>
                  <a:tcPr>
                    <a:lnR w="12700" cap="flat" cmpd="sng" algn="ctr">
                      <a:solidFill>
                        <a:schemeClr val="bg1"/>
                      </a:solidFill>
                      <a:prstDash val="solid"/>
                      <a:round/>
                      <a:headEnd type="none" w="med" len="med"/>
                      <a:tailEnd type="none" w="med" len="med"/>
                    </a:lnR>
                  </a:tcPr>
                </a:tc>
                <a:tc>
                  <a:txBody>
                    <a:bodyPr/>
                    <a:lstStyle/>
                    <a:p>
                      <a:r>
                        <a:rPr lang="en-GB" sz="1200" baseline="0" dirty="0" smtClean="0"/>
                        <a:t>The school’s values and Inspirational Themes (Leadership) inspire our young leaders to support others. </a:t>
                      </a:r>
                      <a:endParaRPr lang="en-GB" sz="1200" dirty="0"/>
                    </a:p>
                  </a:txBody>
                  <a:tcPr>
                    <a:lnL w="12700" cap="flat" cmpd="sng" algn="ctr">
                      <a:solidFill>
                        <a:schemeClr val="bg1"/>
                      </a:solidFill>
                      <a:prstDash val="solid"/>
                      <a:round/>
                      <a:headEnd type="none" w="med" len="med"/>
                      <a:tailEnd type="none" w="med" len="med"/>
                    </a:lnL>
                  </a:tcPr>
                </a:tc>
                <a:tc>
                  <a:txBody>
                    <a:bodyPr/>
                    <a:lstStyle/>
                    <a:p>
                      <a:endParaRPr lang="en-GB" sz="1200" dirty="0"/>
                    </a:p>
                  </a:txBody>
                  <a:tcPr/>
                </a:tc>
                <a:extLst>
                  <a:ext uri="{0D108BD9-81ED-4DB2-BD59-A6C34878D82A}">
                    <a16:rowId xmlns:a16="http://schemas.microsoft.com/office/drawing/2014/main" val="1199312173"/>
                  </a:ext>
                </a:extLst>
              </a:tr>
            </a:tbl>
          </a:graphicData>
        </a:graphic>
      </p:graphicFrame>
    </p:spTree>
    <p:extLst>
      <p:ext uri="{BB962C8B-B14F-4D97-AF65-F5344CB8AC3E}">
        <p14:creationId xmlns:p14="http://schemas.microsoft.com/office/powerpoint/2010/main" val="7656177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24798873"/>
              </p:ext>
            </p:extLst>
          </p:nvPr>
        </p:nvGraphicFramePr>
        <p:xfrm>
          <a:off x="107158" y="152400"/>
          <a:ext cx="11937206" cy="6522720"/>
        </p:xfrm>
        <a:graphic>
          <a:graphicData uri="http://schemas.openxmlformats.org/drawingml/2006/table">
            <a:tbl>
              <a:tblPr firstRow="1" bandRow="1">
                <a:tableStyleId>{5C22544A-7EE6-4342-B048-85BDC9FD1C3A}</a:tableStyleId>
              </a:tblPr>
              <a:tblGrid>
                <a:gridCol w="2984301">
                  <a:extLst>
                    <a:ext uri="{9D8B030D-6E8A-4147-A177-3AD203B41FA5}">
                      <a16:colId xmlns:a16="http://schemas.microsoft.com/office/drawing/2014/main" val="1208373678"/>
                    </a:ext>
                  </a:extLst>
                </a:gridCol>
                <a:gridCol w="2984301">
                  <a:extLst>
                    <a:ext uri="{9D8B030D-6E8A-4147-A177-3AD203B41FA5}">
                      <a16:colId xmlns:a16="http://schemas.microsoft.com/office/drawing/2014/main" val="1472162090"/>
                    </a:ext>
                  </a:extLst>
                </a:gridCol>
                <a:gridCol w="1019112">
                  <a:extLst>
                    <a:ext uri="{9D8B030D-6E8A-4147-A177-3AD203B41FA5}">
                      <a16:colId xmlns:a16="http://schemas.microsoft.com/office/drawing/2014/main" val="2914359876"/>
                    </a:ext>
                  </a:extLst>
                </a:gridCol>
                <a:gridCol w="1965191">
                  <a:extLst>
                    <a:ext uri="{9D8B030D-6E8A-4147-A177-3AD203B41FA5}">
                      <a16:colId xmlns:a16="http://schemas.microsoft.com/office/drawing/2014/main" val="4145456325"/>
                    </a:ext>
                  </a:extLst>
                </a:gridCol>
                <a:gridCol w="2984301">
                  <a:extLst>
                    <a:ext uri="{9D8B030D-6E8A-4147-A177-3AD203B41FA5}">
                      <a16:colId xmlns:a16="http://schemas.microsoft.com/office/drawing/2014/main" val="3130505889"/>
                    </a:ext>
                  </a:extLst>
                </a:gridCol>
              </a:tblGrid>
              <a:tr h="293121">
                <a:tc>
                  <a:txBody>
                    <a:bodyPr/>
                    <a:lstStyle/>
                    <a:p>
                      <a:r>
                        <a:rPr lang="en-GB" sz="1400" dirty="0" smtClean="0"/>
                        <a:t>Academic</a:t>
                      </a:r>
                      <a:r>
                        <a:rPr lang="en-GB" sz="1400" baseline="0" dirty="0" smtClean="0"/>
                        <a:t> Year: 2021/22</a:t>
                      </a:r>
                      <a:endParaRPr lang="en-GB" sz="1400" dirty="0"/>
                    </a:p>
                  </a:txBody>
                  <a:tcPr/>
                </a:tc>
                <a:tc>
                  <a:txBody>
                    <a:bodyPr/>
                    <a:lstStyle/>
                    <a:p>
                      <a:r>
                        <a:rPr lang="en-GB" sz="1400" dirty="0" smtClean="0"/>
                        <a:t>Total fund</a:t>
                      </a:r>
                      <a:r>
                        <a:rPr lang="en-GB" sz="1400" baseline="0" dirty="0" smtClean="0"/>
                        <a:t> allocated: £</a:t>
                      </a:r>
                      <a:r>
                        <a:rPr lang="en-GB" sz="1400" baseline="0" dirty="0" smtClean="0"/>
                        <a:t>17130</a:t>
                      </a:r>
                      <a:endParaRPr lang="en-GB" sz="1400" dirty="0"/>
                    </a:p>
                  </a:txBody>
                  <a:tcPr/>
                </a:tc>
                <a:tc gridSpan="2">
                  <a:txBody>
                    <a:bodyPr/>
                    <a:lstStyle/>
                    <a:p>
                      <a:r>
                        <a:rPr lang="en-GB" sz="1400" dirty="0" smtClean="0"/>
                        <a:t>Date updated: September 2021</a:t>
                      </a:r>
                      <a:endParaRPr lang="en-GB" sz="1400" dirty="0"/>
                    </a:p>
                  </a:txBody>
                  <a:tcPr/>
                </a:tc>
                <a:tc hMerge="1">
                  <a:txBody>
                    <a:bodyPr/>
                    <a:lstStyle/>
                    <a:p>
                      <a:endParaRPr lang="en-GB"/>
                    </a:p>
                  </a:txBody>
                  <a:tcPr/>
                </a:tc>
                <a:tc>
                  <a:txBody>
                    <a:bodyPr/>
                    <a:lstStyle/>
                    <a:p>
                      <a:endParaRPr lang="en-GB" sz="1400"/>
                    </a:p>
                  </a:txBody>
                  <a:tcPr/>
                </a:tc>
                <a:extLst>
                  <a:ext uri="{0D108BD9-81ED-4DB2-BD59-A6C34878D82A}">
                    <a16:rowId xmlns:a16="http://schemas.microsoft.com/office/drawing/2014/main" val="3246564328"/>
                  </a:ext>
                </a:extLst>
              </a:tr>
              <a:tr h="439682">
                <a:tc gridSpan="4">
                  <a:txBody>
                    <a:bodyPr/>
                    <a:lstStyle/>
                    <a:p>
                      <a:r>
                        <a:rPr lang="en-GB" sz="1200" b="1" dirty="0" smtClean="0"/>
                        <a:t>Key Indicator 3:</a:t>
                      </a:r>
                      <a:r>
                        <a:rPr lang="en-GB" sz="1200" b="1" baseline="0" dirty="0" smtClean="0"/>
                        <a:t> Increased confidence, knowledge and skills of all staff and children in a wide range of PE and sport and of support staff in supporting the delivery of PE</a:t>
                      </a:r>
                      <a:endParaRPr lang="en-GB" sz="1200" dirty="0"/>
                    </a:p>
                  </a:txBody>
                  <a:tcPr/>
                </a:tc>
                <a:tc hMerge="1">
                  <a:txBody>
                    <a:bodyPr/>
                    <a:lstStyle/>
                    <a:p>
                      <a:endParaRPr lang="en-GB" sz="1400" dirty="0"/>
                    </a:p>
                  </a:txBody>
                  <a:tcPr/>
                </a:tc>
                <a:tc hMerge="1">
                  <a:txBody>
                    <a:bodyPr/>
                    <a:lstStyle/>
                    <a:p>
                      <a:endParaRPr lang="en-GB" sz="1400" dirty="0"/>
                    </a:p>
                  </a:txBody>
                  <a:tcPr/>
                </a:tc>
                <a:tc h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KI 3</a:t>
                      </a:r>
                      <a:r>
                        <a:rPr lang="en-GB" sz="1200" baseline="0" dirty="0" smtClean="0"/>
                        <a:t> </a:t>
                      </a:r>
                      <a:r>
                        <a:rPr lang="en-GB" sz="1200" dirty="0" smtClean="0"/>
                        <a:t>Total Funding allocated:</a:t>
                      </a:r>
                      <a:r>
                        <a:rPr lang="en-GB" sz="1200" baseline="0" dirty="0" smtClean="0"/>
                        <a:t> £15044</a:t>
                      </a:r>
                      <a:endParaRPr lang="en-GB" sz="1200" dirty="0" smtClean="0"/>
                    </a:p>
                    <a:p>
                      <a:r>
                        <a:rPr lang="en-GB" sz="1200" dirty="0" smtClean="0"/>
                        <a:t>Percentage </a:t>
                      </a:r>
                      <a:r>
                        <a:rPr lang="en-GB" sz="1200" dirty="0" smtClean="0"/>
                        <a:t>of total</a:t>
                      </a:r>
                      <a:r>
                        <a:rPr lang="en-GB" sz="1200" baseline="0" dirty="0" smtClean="0"/>
                        <a:t> </a:t>
                      </a:r>
                      <a:r>
                        <a:rPr lang="en-GB" sz="1200" baseline="0" dirty="0" smtClean="0"/>
                        <a:t>allocation: 87.8%</a:t>
                      </a:r>
                      <a:endParaRPr lang="en-GB" sz="1200" dirty="0"/>
                    </a:p>
                  </a:txBody>
                  <a:tcPr/>
                </a:tc>
                <a:extLst>
                  <a:ext uri="{0D108BD9-81ED-4DB2-BD59-A6C34878D82A}">
                    <a16:rowId xmlns:a16="http://schemas.microsoft.com/office/drawing/2014/main" val="3943227874"/>
                  </a:ext>
                </a:extLst>
              </a:tr>
              <a:tr h="439682">
                <a:tc>
                  <a:txBody>
                    <a:bodyPr/>
                    <a:lstStyle/>
                    <a:p>
                      <a:r>
                        <a:rPr lang="en-GB" sz="1200" dirty="0" smtClean="0"/>
                        <a:t>School</a:t>
                      </a:r>
                      <a:r>
                        <a:rPr lang="en-GB" sz="1200" baseline="0" dirty="0" smtClean="0"/>
                        <a:t> focus with clarity on intended </a:t>
                      </a:r>
                      <a:r>
                        <a:rPr lang="en-GB" sz="1200" b="1" baseline="0" dirty="0" smtClean="0"/>
                        <a:t>impact on pupils</a:t>
                      </a:r>
                      <a:r>
                        <a:rPr lang="en-GB" sz="1200" baseline="0" dirty="0" smtClean="0"/>
                        <a:t>: </a:t>
                      </a:r>
                      <a:endParaRPr lang="en-GB" sz="1200" dirty="0"/>
                    </a:p>
                  </a:txBody>
                  <a:tcPr/>
                </a:tc>
                <a:tc>
                  <a:txBody>
                    <a:bodyPr/>
                    <a:lstStyle/>
                    <a:p>
                      <a:r>
                        <a:rPr lang="en-GB" sz="1200" dirty="0" smtClean="0"/>
                        <a:t>Actions to achieve:</a:t>
                      </a:r>
                      <a:r>
                        <a:rPr lang="en-GB" sz="1200" baseline="0" dirty="0" smtClean="0"/>
                        <a:t> </a:t>
                      </a:r>
                      <a:endParaRPr lang="en-GB" sz="1200" dirty="0"/>
                    </a:p>
                  </a:txBody>
                  <a:tcPr/>
                </a:tc>
                <a:tc>
                  <a:txBody>
                    <a:bodyPr/>
                    <a:lstStyle/>
                    <a:p>
                      <a:r>
                        <a:rPr lang="en-GB" sz="1200" dirty="0" smtClean="0"/>
                        <a:t>Funding</a:t>
                      </a:r>
                      <a:r>
                        <a:rPr lang="en-GB" sz="1200" baseline="0" dirty="0" smtClean="0"/>
                        <a:t> allocated: </a:t>
                      </a:r>
                      <a:endParaRPr lang="en-GB" sz="1200" dirty="0"/>
                    </a:p>
                  </a:txBody>
                  <a:tcPr>
                    <a:lnR w="12700" cap="flat" cmpd="sng" algn="ctr">
                      <a:solidFill>
                        <a:schemeClr val="bg1"/>
                      </a:solidFill>
                      <a:prstDash val="solid"/>
                      <a:round/>
                      <a:headEnd type="none" w="med" len="med"/>
                      <a:tailEnd type="none" w="med" len="med"/>
                    </a:lnR>
                  </a:tcPr>
                </a:tc>
                <a:tc>
                  <a:txBody>
                    <a:bodyPr/>
                    <a:lstStyle/>
                    <a:p>
                      <a:r>
                        <a:rPr lang="en-GB" sz="1200" dirty="0" smtClean="0"/>
                        <a:t>Evidence and impact:</a:t>
                      </a:r>
                      <a:endParaRPr lang="en-GB" sz="1200" dirty="0"/>
                    </a:p>
                  </a:txBody>
                  <a:tcPr>
                    <a:lnL w="12700" cap="flat" cmpd="sng" algn="ctr">
                      <a:solidFill>
                        <a:schemeClr val="bg1"/>
                      </a:solidFill>
                      <a:prstDash val="solid"/>
                      <a:round/>
                      <a:headEnd type="none" w="med" len="med"/>
                      <a:tailEnd type="none" w="med" len="med"/>
                    </a:lnL>
                  </a:tcPr>
                </a:tc>
                <a:tc>
                  <a:txBody>
                    <a:bodyPr/>
                    <a:lstStyle/>
                    <a:p>
                      <a:r>
                        <a:rPr lang="en-GB" sz="1200" dirty="0" smtClean="0"/>
                        <a:t>Sustainability and suggested next steps: </a:t>
                      </a:r>
                      <a:endParaRPr lang="en-GB" sz="1200" dirty="0"/>
                    </a:p>
                  </a:txBody>
                  <a:tcPr/>
                </a:tc>
                <a:extLst>
                  <a:ext uri="{0D108BD9-81ED-4DB2-BD59-A6C34878D82A}">
                    <a16:rowId xmlns:a16="http://schemas.microsoft.com/office/drawing/2014/main" val="3328992104"/>
                  </a:ext>
                </a:extLst>
              </a:tr>
              <a:tr h="1887734">
                <a:tc>
                  <a:txBody>
                    <a:bodyPr/>
                    <a:lstStyle/>
                    <a:p>
                      <a:r>
                        <a:rPr lang="en-GB" sz="1200" dirty="0" smtClean="0"/>
                        <a:t>Continue</a:t>
                      </a:r>
                      <a:r>
                        <a:rPr lang="en-GB" sz="1200" baseline="0" dirty="0" smtClean="0"/>
                        <a:t> to hire a Sports Coach to enhance and extend opportunities offered to pupils building on their progress and achievement and provide coaching models to upskill support staff. </a:t>
                      </a:r>
                    </a:p>
                    <a:p>
                      <a:endParaRPr lang="en-GB" sz="1200" baseline="0" dirty="0" smtClean="0"/>
                    </a:p>
                    <a:p>
                      <a:r>
                        <a:rPr lang="en-GB" sz="1200" baseline="0" dirty="0" smtClean="0"/>
                        <a:t>Engage with local sports partnerships to enable an increased percentage of children to take part in competitive sports. </a:t>
                      </a:r>
                    </a:p>
                  </a:txBody>
                  <a:tcPr/>
                </a:tc>
                <a:tc>
                  <a:txBody>
                    <a:bodyPr/>
                    <a:lstStyle/>
                    <a:p>
                      <a:r>
                        <a:rPr lang="en-GB" sz="1200" dirty="0" smtClean="0"/>
                        <a:t>High quality</a:t>
                      </a:r>
                      <a:r>
                        <a:rPr lang="en-GB" sz="1200" baseline="0" dirty="0" smtClean="0"/>
                        <a:t> PE delivered to all children in school and  provide modelled coaching to all support staff during the teaching of PE focusing on improved delivery and confidence. </a:t>
                      </a:r>
                    </a:p>
                    <a:p>
                      <a:endParaRPr lang="en-GB" sz="1200" baseline="0" dirty="0" smtClean="0"/>
                    </a:p>
                    <a:p>
                      <a:r>
                        <a:rPr lang="en-GB" sz="1200" baseline="0" dirty="0" smtClean="0"/>
                        <a:t>Extra-curricular opportunities delivered by the sports coach and support staff including supporting participation in regional competitions.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dk1"/>
                          </a:solidFill>
                          <a:effectLst/>
                          <a:latin typeface="+mn-lt"/>
                          <a:ea typeface="+mn-ea"/>
                          <a:cs typeface="+mn-cs"/>
                        </a:rPr>
                        <a:t>£</a:t>
                      </a:r>
                      <a:r>
                        <a:rPr lang="en-GB" sz="1200" kern="1200" dirty="0" smtClean="0">
                          <a:solidFill>
                            <a:schemeClr val="dk1"/>
                          </a:solidFill>
                          <a:effectLst/>
                          <a:latin typeface="+mn-lt"/>
                          <a:ea typeface="+mn-ea"/>
                          <a:cs typeface="+mn-cs"/>
                        </a:rPr>
                        <a:t>7360 </a:t>
                      </a:r>
                      <a:r>
                        <a:rPr lang="en-GB" sz="1200" kern="1200" dirty="0" smtClean="0">
                          <a:solidFill>
                            <a:schemeClr val="dk1"/>
                          </a:solidFill>
                          <a:effectLst/>
                          <a:latin typeface="+mn-lt"/>
                          <a:ea typeface="+mn-ea"/>
                          <a:cs typeface="+mn-cs"/>
                        </a:rPr>
                        <a:t>(38 </a:t>
                      </a:r>
                      <a:r>
                        <a:rPr lang="en-GB" sz="1200" kern="1200" dirty="0" err="1" smtClean="0">
                          <a:solidFill>
                            <a:schemeClr val="dk1"/>
                          </a:solidFill>
                          <a:effectLst/>
                          <a:latin typeface="+mn-lt"/>
                          <a:ea typeface="+mn-ea"/>
                          <a:cs typeface="+mn-cs"/>
                        </a:rPr>
                        <a:t>wks</a:t>
                      </a:r>
                      <a:r>
                        <a:rPr lang="en-GB" sz="1200" kern="1200" dirty="0" smtClean="0">
                          <a:solidFill>
                            <a:schemeClr val="dk1"/>
                          </a:solidFill>
                          <a:effectLst/>
                          <a:latin typeface="+mn-lt"/>
                          <a:ea typeface="+mn-ea"/>
                          <a:cs typeface="+mn-cs"/>
                        </a:rPr>
                        <a:t> at £200 per </a:t>
                      </a:r>
                      <a:r>
                        <a:rPr lang="en-GB" sz="1200" kern="1200" dirty="0" smtClean="0">
                          <a:solidFill>
                            <a:schemeClr val="dk1"/>
                          </a:solidFill>
                          <a:effectLst/>
                          <a:latin typeface="+mn-lt"/>
                          <a:ea typeface="+mn-ea"/>
                          <a:cs typeface="+mn-cs"/>
                        </a:rPr>
                        <a:t>week – see below</a:t>
                      </a:r>
                      <a:r>
                        <a:rPr lang="en-GB" sz="1200" kern="1200" baseline="0" dirty="0" smtClean="0">
                          <a:solidFill>
                            <a:schemeClr val="dk1"/>
                          </a:solidFill>
                          <a:effectLst/>
                          <a:latin typeface="+mn-lt"/>
                          <a:ea typeface="+mn-ea"/>
                          <a:cs typeface="+mn-cs"/>
                        </a:rPr>
                        <a:t> for extra £240</a:t>
                      </a:r>
                      <a:r>
                        <a:rPr lang="en-GB" sz="1200" kern="1200" dirty="0" smtClean="0">
                          <a:solidFill>
                            <a:schemeClr val="dk1"/>
                          </a:solidFill>
                          <a:effectLst/>
                          <a:latin typeface="+mn-lt"/>
                          <a:ea typeface="+mn-ea"/>
                          <a:cs typeface="+mn-cs"/>
                        </a:rPr>
                        <a:t>)</a:t>
                      </a:r>
                      <a:endParaRPr lang="en-GB" sz="12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effectLst/>
                          <a:latin typeface="+mn-lt"/>
                          <a:ea typeface="Calibri" panose="020F0502020204030204" pitchFamily="34" charset="0"/>
                        </a:rPr>
                        <a:t>£7684 </a:t>
                      </a:r>
                      <a:r>
                        <a:rPr lang="en-GB" sz="1200" dirty="0" smtClean="0">
                          <a:effectLst/>
                          <a:latin typeface="+mn-lt"/>
                          <a:ea typeface="Calibri" panose="020F0502020204030204" pitchFamily="34" charset="0"/>
                        </a:rPr>
                        <a:t>(support staff) </a:t>
                      </a:r>
                    </a:p>
                  </a:txBody>
                  <a:tcPr>
                    <a:lnR w="12700" cap="flat" cmpd="sng" algn="ctr">
                      <a:solidFill>
                        <a:schemeClr val="bg1"/>
                      </a:solidFill>
                      <a:prstDash val="solid"/>
                      <a:round/>
                      <a:headEnd type="none" w="med" len="med"/>
                      <a:tailEnd type="none" w="med" len="med"/>
                    </a:lnR>
                  </a:tcPr>
                </a:tc>
                <a:tc>
                  <a:txBody>
                    <a:bodyPr/>
                    <a:lstStyle/>
                    <a:p>
                      <a:r>
                        <a:rPr lang="en-GB" sz="1200" dirty="0" smtClean="0"/>
                        <a:t>Support staff will be more knowledgeable,</a:t>
                      </a:r>
                      <a:r>
                        <a:rPr lang="en-GB" sz="1200" baseline="0" dirty="0" smtClean="0"/>
                        <a:t> skills extended and delivery improved. </a:t>
                      </a:r>
                    </a:p>
                    <a:p>
                      <a:endParaRPr lang="en-GB" sz="1200" baseline="0" dirty="0" smtClean="0"/>
                    </a:p>
                    <a:p>
                      <a:r>
                        <a:rPr lang="en-GB" sz="1200" baseline="0" dirty="0" smtClean="0"/>
                        <a:t>Pupils are receiving high quality lessons and enjoying physical activity. </a:t>
                      </a:r>
                    </a:p>
                    <a:p>
                      <a:endParaRPr lang="en-GB" sz="1200" baseline="0" dirty="0" smtClean="0"/>
                    </a:p>
                    <a:p>
                      <a:endParaRPr lang="en-GB" sz="1200" dirty="0"/>
                    </a:p>
                  </a:txBody>
                  <a:tcPr>
                    <a:lnL w="12700" cap="flat" cmpd="sng" algn="ctr">
                      <a:solidFill>
                        <a:schemeClr val="bg1"/>
                      </a:solidFill>
                      <a:prstDash val="solid"/>
                      <a:round/>
                      <a:headEnd type="none" w="med" len="med"/>
                      <a:tailEnd type="none" w="med" len="med"/>
                    </a:lnL>
                  </a:tcPr>
                </a:tc>
                <a:tc>
                  <a:txBody>
                    <a:bodyPr/>
                    <a:lstStyle/>
                    <a:p>
                      <a:r>
                        <a:rPr lang="en-GB" sz="1200" dirty="0" smtClean="0"/>
                        <a:t>Continued</a:t>
                      </a:r>
                      <a:r>
                        <a:rPr lang="en-GB" sz="1200" baseline="0" dirty="0" smtClean="0"/>
                        <a:t> coaching provided by the sports coach to support staff and increased expectation of their input to PE. </a:t>
                      </a:r>
                    </a:p>
                    <a:p>
                      <a:endParaRPr lang="en-GB" sz="1200" baseline="0" dirty="0" smtClean="0"/>
                    </a:p>
                    <a:p>
                      <a:r>
                        <a:rPr lang="en-GB" sz="1200" baseline="0" dirty="0" smtClean="0"/>
                        <a:t>Support staff have the confidence and skills to deliver extra-curricular sports clubs. </a:t>
                      </a:r>
                    </a:p>
                    <a:p>
                      <a:endParaRPr lang="en-GB" sz="1200" baseline="0" dirty="0" smtClean="0"/>
                    </a:p>
                    <a:p>
                      <a:endParaRPr lang="en-GB" sz="1200" baseline="0" dirty="0" smtClean="0"/>
                    </a:p>
                  </a:txBody>
                  <a:tcPr/>
                </a:tc>
                <a:extLst>
                  <a:ext uri="{0D108BD9-81ED-4DB2-BD59-A6C34878D82A}">
                    <a16:rowId xmlns:a16="http://schemas.microsoft.com/office/drawing/2014/main" val="1274183163"/>
                  </a:ext>
                </a:extLst>
              </a:tr>
              <a:tr h="263809">
                <a:tc gridSpan="4">
                  <a:txBody>
                    <a:bodyPr/>
                    <a:lstStyle/>
                    <a:p>
                      <a:r>
                        <a:rPr lang="en-GB" sz="1200" b="1" dirty="0" smtClean="0"/>
                        <a:t>Key Indicator 4:</a:t>
                      </a:r>
                      <a:r>
                        <a:rPr lang="en-GB" sz="1200" b="1" baseline="0" dirty="0" smtClean="0"/>
                        <a:t> Broader experience of a range of sports and activities offered to all pupils</a:t>
                      </a:r>
                      <a:endParaRPr lang="en-GB" sz="1200" dirty="0"/>
                    </a:p>
                  </a:txBody>
                  <a:tcPr>
                    <a:lnR w="12700" cap="flat" cmpd="sng" algn="ctr">
                      <a:solidFill>
                        <a:schemeClr val="bg1"/>
                      </a:solidFill>
                      <a:prstDash val="solid"/>
                      <a:round/>
                      <a:headEnd type="none" w="med" len="med"/>
                      <a:tailEnd type="none" w="med" len="med"/>
                    </a:lnR>
                  </a:tcPr>
                </a:tc>
                <a:tc hMerge="1">
                  <a:txBody>
                    <a:bodyPr/>
                    <a:lstStyle/>
                    <a:p>
                      <a:endParaRPr lang="en-GB" sz="1400" dirty="0"/>
                    </a:p>
                  </a:txBody>
                  <a:tcPr/>
                </a:tc>
                <a:tc hMerge="1">
                  <a:txBody>
                    <a:bodyPr/>
                    <a:lstStyle/>
                    <a:p>
                      <a:endParaRPr lang="en-GB" sz="1400" dirty="0"/>
                    </a:p>
                  </a:txBody>
                  <a:tcPr>
                    <a:lnR w="12700" cap="flat" cmpd="sng" algn="ctr">
                      <a:solidFill>
                        <a:schemeClr val="bg1"/>
                      </a:solidFill>
                      <a:prstDash val="solid"/>
                      <a:round/>
                      <a:headEnd type="none" w="med" len="med"/>
                      <a:tailEnd type="none" w="med" len="med"/>
                    </a:lnR>
                  </a:tcPr>
                </a:tc>
                <a:tc hMerge="1">
                  <a:txBody>
                    <a:bodyPr/>
                    <a:lstStyle/>
                    <a:p>
                      <a:endParaRPr lang="en-GB" sz="1400" dirty="0"/>
                    </a:p>
                  </a:txBody>
                  <a:tcPr>
                    <a:lnL w="12700" cap="flat" cmpd="sng" algn="ctr">
                      <a:solidFill>
                        <a:schemeClr val="bg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KI 4</a:t>
                      </a:r>
                      <a:r>
                        <a:rPr lang="en-GB" sz="1200" baseline="0" dirty="0" smtClean="0"/>
                        <a:t> </a:t>
                      </a:r>
                      <a:r>
                        <a:rPr lang="en-GB" sz="1200" dirty="0" smtClean="0"/>
                        <a:t>Total Funding allocated:</a:t>
                      </a:r>
                      <a:r>
                        <a:rPr lang="en-GB" sz="1200" baseline="0" dirty="0" smtClean="0"/>
                        <a:t> £240</a:t>
                      </a:r>
                      <a:endParaRPr lang="en-GB"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Percentage </a:t>
                      </a:r>
                      <a:r>
                        <a:rPr lang="en-GB" sz="1200" dirty="0" smtClean="0"/>
                        <a:t>of total</a:t>
                      </a:r>
                      <a:r>
                        <a:rPr lang="en-GB" sz="1200" baseline="0" dirty="0" smtClean="0"/>
                        <a:t> allocation: </a:t>
                      </a:r>
                      <a:r>
                        <a:rPr lang="en-GB" sz="1200" baseline="0" dirty="0" smtClean="0"/>
                        <a:t>1.4%</a:t>
                      </a:r>
                      <a:endParaRPr lang="en-GB" sz="1200" dirty="0" smtClean="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77744617"/>
                  </a:ext>
                </a:extLst>
              </a:tr>
              <a:tr h="439682">
                <a:tc>
                  <a:txBody>
                    <a:bodyPr/>
                    <a:lstStyle/>
                    <a:p>
                      <a:r>
                        <a:rPr lang="en-GB" sz="1200" dirty="0" smtClean="0"/>
                        <a:t>School</a:t>
                      </a:r>
                      <a:r>
                        <a:rPr lang="en-GB" sz="1200" baseline="0" dirty="0" smtClean="0"/>
                        <a:t> focus with clarity on intended </a:t>
                      </a:r>
                      <a:r>
                        <a:rPr lang="en-GB" sz="1200" b="1" baseline="0" dirty="0" smtClean="0"/>
                        <a:t>impact on pupils</a:t>
                      </a:r>
                      <a:r>
                        <a:rPr lang="en-GB" sz="1200" baseline="0" dirty="0" smtClean="0"/>
                        <a:t>: </a:t>
                      </a:r>
                      <a:endParaRPr lang="en-GB" sz="1200" dirty="0"/>
                    </a:p>
                  </a:txBody>
                  <a:tcPr/>
                </a:tc>
                <a:tc>
                  <a:txBody>
                    <a:bodyPr/>
                    <a:lstStyle/>
                    <a:p>
                      <a:r>
                        <a:rPr lang="en-GB" sz="1200" dirty="0" smtClean="0"/>
                        <a:t>Actions to achieve:</a:t>
                      </a:r>
                      <a:r>
                        <a:rPr lang="en-GB" sz="1200" baseline="0" dirty="0" smtClean="0"/>
                        <a:t> </a:t>
                      </a:r>
                      <a:endParaRPr lang="en-GB" sz="1200" dirty="0"/>
                    </a:p>
                  </a:txBody>
                  <a:tcPr/>
                </a:tc>
                <a:tc>
                  <a:txBody>
                    <a:bodyPr/>
                    <a:lstStyle/>
                    <a:p>
                      <a:r>
                        <a:rPr lang="en-GB" sz="1200" dirty="0" smtClean="0"/>
                        <a:t>Funding</a:t>
                      </a:r>
                      <a:r>
                        <a:rPr lang="en-GB" sz="1200" baseline="0" dirty="0" smtClean="0"/>
                        <a:t> allocated: </a:t>
                      </a:r>
                      <a:endParaRPr lang="en-GB" sz="1200" dirty="0"/>
                    </a:p>
                  </a:txBody>
                  <a:tcPr>
                    <a:lnR w="12700" cap="flat" cmpd="sng" algn="ctr">
                      <a:solidFill>
                        <a:schemeClr val="bg1"/>
                      </a:solidFill>
                      <a:prstDash val="solid"/>
                      <a:round/>
                      <a:headEnd type="none" w="med" len="med"/>
                      <a:tailEnd type="none" w="med" len="med"/>
                    </a:lnR>
                  </a:tcPr>
                </a:tc>
                <a:tc>
                  <a:txBody>
                    <a:bodyPr/>
                    <a:lstStyle/>
                    <a:p>
                      <a:r>
                        <a:rPr lang="en-GB" sz="1200" dirty="0" smtClean="0"/>
                        <a:t>Evidence and impact:</a:t>
                      </a:r>
                      <a:endParaRPr lang="en-GB" sz="12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tcPr>
                </a:tc>
                <a:tc>
                  <a:txBody>
                    <a:bodyPr/>
                    <a:lstStyle/>
                    <a:p>
                      <a:endParaRPr lang="en-GB" sz="1200" dirty="0" smtClean="0"/>
                    </a:p>
                    <a:p>
                      <a:r>
                        <a:rPr lang="en-GB" sz="1200" dirty="0" smtClean="0"/>
                        <a:t>Sustainability </a:t>
                      </a:r>
                      <a:r>
                        <a:rPr lang="en-GB" sz="1200" dirty="0" smtClean="0"/>
                        <a:t>and suggested next steps: </a:t>
                      </a:r>
                      <a:endParaRPr lang="en-GB" sz="1200" dirty="0"/>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160859085"/>
                  </a:ext>
                </a:extLst>
              </a:tr>
              <a:tr h="967301">
                <a:tc>
                  <a:txBody>
                    <a:bodyPr/>
                    <a:lstStyle/>
                    <a:p>
                      <a:r>
                        <a:rPr lang="en-GB" sz="1200" dirty="0" smtClean="0"/>
                        <a:t>Continue to offer a wider range</a:t>
                      </a:r>
                      <a:r>
                        <a:rPr lang="en-GB" sz="1200" baseline="0" dirty="0" smtClean="0"/>
                        <a:t> of activities, including disability sports, both within and outside the curriculum in order to get more pupils involved. </a:t>
                      </a:r>
                    </a:p>
                    <a:p>
                      <a:endParaRPr lang="en-GB" sz="1200" baseline="0" dirty="0" smtClean="0"/>
                    </a:p>
                    <a:p>
                      <a:r>
                        <a:rPr lang="en-GB" sz="1200" baseline="0" dirty="0" smtClean="0"/>
                        <a:t>PE subject lead and Sports Coach to work collaboratively to ensure opportunities for pupils are maximised. </a:t>
                      </a:r>
                      <a:endParaRPr lang="en-GB" sz="1200" dirty="0"/>
                    </a:p>
                  </a:txBody>
                  <a:tcPr/>
                </a:tc>
                <a:tc>
                  <a:txBody>
                    <a:bodyPr/>
                    <a:lstStyle/>
                    <a:p>
                      <a:r>
                        <a:rPr lang="en-GB" sz="1200" dirty="0" smtClean="0"/>
                        <a:t>Undertake</a:t>
                      </a:r>
                      <a:r>
                        <a:rPr lang="en-GB" sz="1200" baseline="0" dirty="0" smtClean="0"/>
                        <a:t> all activities offered through the sports partnerships/LA with an aim to get more children and staff involved in supporting in school/extra curricular opportunities. </a:t>
                      </a:r>
                    </a:p>
                    <a:p>
                      <a:endParaRPr lang="en-GB" sz="1200" baseline="0" dirty="0" smtClean="0"/>
                    </a:p>
                    <a:p>
                      <a:r>
                        <a:rPr lang="en-GB" sz="1200" baseline="0" dirty="0" smtClean="0"/>
                        <a:t>Enable staff to take teams to sporting activities, festivals and competitions. </a:t>
                      </a:r>
                    </a:p>
                    <a:p>
                      <a:endParaRPr lang="en-GB" sz="1200" baseline="0" dirty="0" smtClean="0"/>
                    </a:p>
                    <a:p>
                      <a:r>
                        <a:rPr lang="en-GB" sz="1200" baseline="0" dirty="0" smtClean="0"/>
                        <a:t>Carry our pupil </a:t>
                      </a:r>
                      <a:r>
                        <a:rPr lang="en-GB" sz="1200" baseline="0" dirty="0" smtClean="0"/>
                        <a:t>interviews/ </a:t>
                      </a:r>
                      <a:r>
                        <a:rPr lang="en-GB" sz="1200" baseline="0" dirty="0" smtClean="0"/>
                        <a:t>learning walks. </a:t>
                      </a:r>
                    </a:p>
                    <a:p>
                      <a:endParaRPr lang="en-GB" sz="1200" baseline="0" dirty="0" smtClean="0"/>
                    </a:p>
                    <a:p>
                      <a:r>
                        <a:rPr lang="en-GB" sz="1200" baseline="0" dirty="0" smtClean="0"/>
                        <a:t>HT to meet termly with the governor responsible for PP &amp; PESSPA. </a:t>
                      </a:r>
                      <a:endParaRPr lang="en-GB"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£240 (time allocated for curriculum meetings)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2 </a:t>
                      </a:r>
                      <a:r>
                        <a:rPr lang="en-GB" sz="1200" baseline="0" dirty="0" smtClean="0"/>
                        <a:t>x after school sports </a:t>
                      </a:r>
                      <a:r>
                        <a:rPr lang="en-GB" sz="1200" baseline="0" dirty="0" smtClean="0"/>
                        <a:t>clubs are financially supported by parents/ carers. (£</a:t>
                      </a:r>
                      <a:r>
                        <a:rPr lang="en-GB" sz="1200" baseline="0" smtClean="0"/>
                        <a:t>1560)</a:t>
                      </a:r>
                      <a:endParaRPr lang="en-GB" sz="1200" dirty="0" smtClean="0"/>
                    </a:p>
                  </a:txBody>
                  <a:tcPr>
                    <a:lnR w="12700" cap="flat" cmpd="sng" algn="ctr">
                      <a:solidFill>
                        <a:schemeClr val="bg1"/>
                      </a:solidFill>
                      <a:prstDash val="solid"/>
                      <a:round/>
                      <a:headEnd type="none" w="med" len="med"/>
                      <a:tailEnd type="none" w="med" len="med"/>
                    </a:lnR>
                  </a:tcPr>
                </a:tc>
                <a:tc>
                  <a:txBody>
                    <a:bodyPr/>
                    <a:lstStyle/>
                    <a:p>
                      <a:r>
                        <a:rPr lang="en-GB" sz="1200" dirty="0" smtClean="0"/>
                        <a:t>PE</a:t>
                      </a:r>
                      <a:r>
                        <a:rPr lang="en-GB" sz="1200" baseline="0" dirty="0" smtClean="0"/>
                        <a:t> subject lead and sports coach have mapped in opportunities across a wide range of sports. </a:t>
                      </a:r>
                    </a:p>
                    <a:p>
                      <a:endParaRPr lang="en-GB" sz="1200" baseline="0" dirty="0" smtClean="0"/>
                    </a:p>
                    <a:p>
                      <a:r>
                        <a:rPr lang="en-GB" sz="1200" baseline="0" dirty="0" smtClean="0"/>
                        <a:t>More valued feedback provided to maintain high standards in teaching and learning. </a:t>
                      </a:r>
                    </a:p>
                    <a:p>
                      <a:endParaRPr lang="en-GB" sz="1200" baseline="0" dirty="0" smtClean="0"/>
                    </a:p>
                    <a:p>
                      <a:endParaRPr lang="en-GB" sz="1200" baseline="0" dirty="0" smtClean="0"/>
                    </a:p>
                  </a:txBody>
                  <a:tcPr>
                    <a:lnL w="12700" cap="flat" cmpd="sng" algn="ctr">
                      <a:solidFill>
                        <a:schemeClr val="bg1"/>
                      </a:solidFill>
                      <a:prstDash val="solid"/>
                      <a:round/>
                      <a:headEnd type="none" w="med" len="med"/>
                      <a:tailEnd type="none" w="med" len="med"/>
                    </a:lnL>
                  </a:tcPr>
                </a:tc>
                <a:tc>
                  <a:txBody>
                    <a:bodyPr/>
                    <a:lstStyle/>
                    <a:p>
                      <a:r>
                        <a:rPr lang="en-GB" sz="1200" dirty="0" smtClean="0"/>
                        <a:t>Continue</a:t>
                      </a:r>
                      <a:r>
                        <a:rPr lang="en-GB" sz="1200" baseline="0" dirty="0" smtClean="0"/>
                        <a:t> to develop links with sports partnerships. </a:t>
                      </a:r>
                    </a:p>
                    <a:p>
                      <a:endParaRPr lang="en-GB" sz="1200" baseline="0" dirty="0" smtClean="0"/>
                    </a:p>
                    <a:p>
                      <a:r>
                        <a:rPr lang="en-GB" sz="1200" baseline="0" dirty="0" smtClean="0"/>
                        <a:t>Develop links with local sports clubs to showcase opportunities for children outside school time. </a:t>
                      </a:r>
                    </a:p>
                    <a:p>
                      <a:endParaRPr lang="en-GB" sz="1200" baseline="0" dirty="0" smtClean="0"/>
                    </a:p>
                    <a:p>
                      <a:endParaRPr lang="en-GB" sz="1200" baseline="0" dirty="0" smtClean="0"/>
                    </a:p>
                  </a:txBody>
                  <a:tcPr/>
                </a:tc>
                <a:extLst>
                  <a:ext uri="{0D108BD9-81ED-4DB2-BD59-A6C34878D82A}">
                    <a16:rowId xmlns:a16="http://schemas.microsoft.com/office/drawing/2014/main" val="2051477748"/>
                  </a:ext>
                </a:extLst>
              </a:tr>
            </a:tbl>
          </a:graphicData>
        </a:graphic>
      </p:graphicFrame>
    </p:spTree>
    <p:extLst>
      <p:ext uri="{BB962C8B-B14F-4D97-AF65-F5344CB8AC3E}">
        <p14:creationId xmlns:p14="http://schemas.microsoft.com/office/powerpoint/2010/main" val="6000221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48578977"/>
              </p:ext>
            </p:extLst>
          </p:nvPr>
        </p:nvGraphicFramePr>
        <p:xfrm>
          <a:off x="135732" y="250629"/>
          <a:ext cx="11937206" cy="4419600"/>
        </p:xfrm>
        <a:graphic>
          <a:graphicData uri="http://schemas.openxmlformats.org/drawingml/2006/table">
            <a:tbl>
              <a:tblPr firstRow="1" bandRow="1">
                <a:tableStyleId>{5C22544A-7EE6-4342-B048-85BDC9FD1C3A}</a:tableStyleId>
              </a:tblPr>
              <a:tblGrid>
                <a:gridCol w="2984301">
                  <a:extLst>
                    <a:ext uri="{9D8B030D-6E8A-4147-A177-3AD203B41FA5}">
                      <a16:colId xmlns:a16="http://schemas.microsoft.com/office/drawing/2014/main" val="1208373678"/>
                    </a:ext>
                  </a:extLst>
                </a:gridCol>
                <a:gridCol w="2984301">
                  <a:extLst>
                    <a:ext uri="{9D8B030D-6E8A-4147-A177-3AD203B41FA5}">
                      <a16:colId xmlns:a16="http://schemas.microsoft.com/office/drawing/2014/main" val="1472162090"/>
                    </a:ext>
                  </a:extLst>
                </a:gridCol>
                <a:gridCol w="1019112">
                  <a:extLst>
                    <a:ext uri="{9D8B030D-6E8A-4147-A177-3AD203B41FA5}">
                      <a16:colId xmlns:a16="http://schemas.microsoft.com/office/drawing/2014/main" val="2914359876"/>
                    </a:ext>
                  </a:extLst>
                </a:gridCol>
                <a:gridCol w="1965191">
                  <a:extLst>
                    <a:ext uri="{9D8B030D-6E8A-4147-A177-3AD203B41FA5}">
                      <a16:colId xmlns:a16="http://schemas.microsoft.com/office/drawing/2014/main" val="4145456325"/>
                    </a:ext>
                  </a:extLst>
                </a:gridCol>
                <a:gridCol w="2984301">
                  <a:extLst>
                    <a:ext uri="{9D8B030D-6E8A-4147-A177-3AD203B41FA5}">
                      <a16:colId xmlns:a16="http://schemas.microsoft.com/office/drawing/2014/main" val="3130505889"/>
                    </a:ext>
                  </a:extLst>
                </a:gridCol>
              </a:tblGrid>
              <a:tr h="293121">
                <a:tc>
                  <a:txBody>
                    <a:bodyPr/>
                    <a:lstStyle/>
                    <a:p>
                      <a:r>
                        <a:rPr lang="en-GB" sz="1400" dirty="0" smtClean="0"/>
                        <a:t>Academic</a:t>
                      </a:r>
                      <a:r>
                        <a:rPr lang="en-GB" sz="1400" baseline="0" dirty="0" smtClean="0"/>
                        <a:t> Year</a:t>
                      </a:r>
                      <a:r>
                        <a:rPr lang="en-GB" sz="1400" baseline="0" smtClean="0"/>
                        <a:t>: 2021/22</a:t>
                      </a:r>
                      <a:endParaRPr lang="en-GB" sz="1400" dirty="0"/>
                    </a:p>
                  </a:txBody>
                  <a:tcPr/>
                </a:tc>
                <a:tc>
                  <a:txBody>
                    <a:bodyPr/>
                    <a:lstStyle/>
                    <a:p>
                      <a:r>
                        <a:rPr lang="en-GB" sz="1400" dirty="0" smtClean="0"/>
                        <a:t>Total fund</a:t>
                      </a:r>
                      <a:r>
                        <a:rPr lang="en-GB" sz="1400" baseline="0" dirty="0" smtClean="0"/>
                        <a:t> allocated: £</a:t>
                      </a:r>
                      <a:r>
                        <a:rPr lang="en-GB" sz="1400" baseline="0" dirty="0" smtClean="0"/>
                        <a:t>17130</a:t>
                      </a:r>
                      <a:endParaRPr lang="en-GB" sz="1400" dirty="0"/>
                    </a:p>
                  </a:txBody>
                  <a:tcPr/>
                </a:tc>
                <a:tc gridSpan="2">
                  <a:txBody>
                    <a:bodyPr/>
                    <a:lstStyle/>
                    <a:p>
                      <a:r>
                        <a:rPr lang="en-GB" sz="1400" dirty="0" smtClean="0"/>
                        <a:t>Date updated: September 2021</a:t>
                      </a:r>
                      <a:endParaRPr lang="en-GB" sz="1400" dirty="0"/>
                    </a:p>
                  </a:txBody>
                  <a:tcPr/>
                </a:tc>
                <a:tc hMerge="1">
                  <a:txBody>
                    <a:bodyPr/>
                    <a:lstStyle/>
                    <a:p>
                      <a:endParaRPr lang="en-GB"/>
                    </a:p>
                  </a:txBody>
                  <a:tcPr/>
                </a:tc>
                <a:tc>
                  <a:txBody>
                    <a:bodyPr/>
                    <a:lstStyle/>
                    <a:p>
                      <a:endParaRPr lang="en-GB" sz="1400"/>
                    </a:p>
                  </a:txBody>
                  <a:tcPr/>
                </a:tc>
                <a:extLst>
                  <a:ext uri="{0D108BD9-81ED-4DB2-BD59-A6C34878D82A}">
                    <a16:rowId xmlns:a16="http://schemas.microsoft.com/office/drawing/2014/main" val="3246564328"/>
                  </a:ext>
                </a:extLst>
              </a:tr>
              <a:tr h="358971">
                <a:tc gridSpan="4">
                  <a:txBody>
                    <a:bodyPr/>
                    <a:lstStyle/>
                    <a:p>
                      <a:r>
                        <a:rPr lang="en-GB" sz="1200" b="1" dirty="0" smtClean="0"/>
                        <a:t>Key Indicator 5:</a:t>
                      </a:r>
                      <a:r>
                        <a:rPr lang="en-GB" sz="1200" b="1" baseline="0" dirty="0" smtClean="0"/>
                        <a:t> Increased participation in competitive sport</a:t>
                      </a:r>
                      <a:endParaRPr lang="en-GB" sz="1200" dirty="0"/>
                    </a:p>
                  </a:txBody>
                  <a:tcPr/>
                </a:tc>
                <a:tc hMerge="1">
                  <a:txBody>
                    <a:bodyPr/>
                    <a:lstStyle/>
                    <a:p>
                      <a:endParaRPr lang="en-GB" sz="1400" dirty="0"/>
                    </a:p>
                  </a:txBody>
                  <a:tcPr/>
                </a:tc>
                <a:tc hMerge="1">
                  <a:txBody>
                    <a:bodyPr/>
                    <a:lstStyle/>
                    <a:p>
                      <a:endParaRPr lang="en-GB" sz="1400" dirty="0"/>
                    </a:p>
                  </a:txBody>
                  <a:tcPr/>
                </a:tc>
                <a:tc hMerge="1">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smtClean="0"/>
                        <a:t>KI 5</a:t>
                      </a:r>
                      <a:r>
                        <a:rPr lang="en-GB" sz="1200" baseline="0" dirty="0" smtClean="0"/>
                        <a:t> </a:t>
                      </a:r>
                      <a:r>
                        <a:rPr lang="en-GB" sz="1200" dirty="0" smtClean="0"/>
                        <a:t>Total Funding allocated:</a:t>
                      </a:r>
                      <a:r>
                        <a:rPr lang="en-GB" sz="1200" baseline="0" dirty="0" smtClean="0"/>
                        <a:t> £840</a:t>
                      </a:r>
                      <a:endParaRPr lang="en-GB" sz="1200" dirty="0" smtClean="0"/>
                    </a:p>
                    <a:p>
                      <a:r>
                        <a:rPr lang="en-GB" sz="1200" dirty="0" smtClean="0"/>
                        <a:t>Percentage </a:t>
                      </a:r>
                      <a:r>
                        <a:rPr lang="en-GB" sz="1200" dirty="0" smtClean="0"/>
                        <a:t>of total</a:t>
                      </a:r>
                      <a:r>
                        <a:rPr lang="en-GB" sz="1200" baseline="0" dirty="0" smtClean="0"/>
                        <a:t> allocation: </a:t>
                      </a:r>
                      <a:r>
                        <a:rPr lang="en-GB" sz="1200" baseline="0" dirty="0" smtClean="0"/>
                        <a:t>4.9%</a:t>
                      </a:r>
                      <a:endParaRPr lang="en-GB" sz="1200" dirty="0"/>
                    </a:p>
                  </a:txBody>
                  <a:tcPr/>
                </a:tc>
                <a:extLst>
                  <a:ext uri="{0D108BD9-81ED-4DB2-BD59-A6C34878D82A}">
                    <a16:rowId xmlns:a16="http://schemas.microsoft.com/office/drawing/2014/main" val="3943227874"/>
                  </a:ext>
                </a:extLst>
              </a:tr>
              <a:tr h="439682">
                <a:tc>
                  <a:txBody>
                    <a:bodyPr/>
                    <a:lstStyle/>
                    <a:p>
                      <a:r>
                        <a:rPr lang="en-GB" sz="1200" dirty="0" smtClean="0"/>
                        <a:t>School</a:t>
                      </a:r>
                      <a:r>
                        <a:rPr lang="en-GB" sz="1200" baseline="0" dirty="0" smtClean="0"/>
                        <a:t> focus with clarity on intended </a:t>
                      </a:r>
                      <a:r>
                        <a:rPr lang="en-GB" sz="1200" b="1" baseline="0" dirty="0" smtClean="0"/>
                        <a:t>impact on pupils</a:t>
                      </a:r>
                      <a:r>
                        <a:rPr lang="en-GB" sz="1200" baseline="0" dirty="0" smtClean="0"/>
                        <a:t>: </a:t>
                      </a:r>
                      <a:endParaRPr lang="en-GB" sz="1200" dirty="0"/>
                    </a:p>
                  </a:txBody>
                  <a:tcPr/>
                </a:tc>
                <a:tc>
                  <a:txBody>
                    <a:bodyPr/>
                    <a:lstStyle/>
                    <a:p>
                      <a:r>
                        <a:rPr lang="en-GB" sz="1200" dirty="0" smtClean="0"/>
                        <a:t>Actions to achieve:</a:t>
                      </a:r>
                      <a:r>
                        <a:rPr lang="en-GB" sz="1200" baseline="0" dirty="0" smtClean="0"/>
                        <a:t> </a:t>
                      </a:r>
                      <a:endParaRPr lang="en-GB" sz="1200" dirty="0"/>
                    </a:p>
                  </a:txBody>
                  <a:tcPr/>
                </a:tc>
                <a:tc>
                  <a:txBody>
                    <a:bodyPr/>
                    <a:lstStyle/>
                    <a:p>
                      <a:r>
                        <a:rPr lang="en-GB" sz="1200" dirty="0" smtClean="0"/>
                        <a:t>Funding</a:t>
                      </a:r>
                      <a:r>
                        <a:rPr lang="en-GB" sz="1200" baseline="0" dirty="0" smtClean="0"/>
                        <a:t> allocated: </a:t>
                      </a:r>
                      <a:endParaRPr lang="en-GB" sz="1200" dirty="0"/>
                    </a:p>
                  </a:txBody>
                  <a:tcPr>
                    <a:lnR w="12700" cap="flat" cmpd="sng" algn="ctr">
                      <a:solidFill>
                        <a:schemeClr val="bg1"/>
                      </a:solidFill>
                      <a:prstDash val="solid"/>
                      <a:round/>
                      <a:headEnd type="none" w="med" len="med"/>
                      <a:tailEnd type="none" w="med" len="med"/>
                    </a:lnR>
                  </a:tcPr>
                </a:tc>
                <a:tc>
                  <a:txBody>
                    <a:bodyPr/>
                    <a:lstStyle/>
                    <a:p>
                      <a:r>
                        <a:rPr lang="en-GB" sz="1200" dirty="0" smtClean="0"/>
                        <a:t>Evidence and impact:</a:t>
                      </a:r>
                      <a:endParaRPr lang="en-GB" sz="1200" dirty="0"/>
                    </a:p>
                  </a:txBody>
                  <a:tcPr>
                    <a:lnL w="12700" cap="flat" cmpd="sng" algn="ctr">
                      <a:solidFill>
                        <a:schemeClr val="bg1"/>
                      </a:solidFill>
                      <a:prstDash val="solid"/>
                      <a:round/>
                      <a:headEnd type="none" w="med" len="med"/>
                      <a:tailEnd type="none" w="med" len="med"/>
                    </a:lnL>
                  </a:tcPr>
                </a:tc>
                <a:tc>
                  <a:txBody>
                    <a:bodyPr/>
                    <a:lstStyle/>
                    <a:p>
                      <a:r>
                        <a:rPr lang="en-GB" sz="1200" dirty="0" smtClean="0"/>
                        <a:t>Sustainability and suggested next steps: </a:t>
                      </a:r>
                      <a:endParaRPr lang="en-GB" sz="1200" dirty="0"/>
                    </a:p>
                  </a:txBody>
                  <a:tcPr/>
                </a:tc>
                <a:extLst>
                  <a:ext uri="{0D108BD9-81ED-4DB2-BD59-A6C34878D82A}">
                    <a16:rowId xmlns:a16="http://schemas.microsoft.com/office/drawing/2014/main" val="3328992104"/>
                  </a:ext>
                </a:extLst>
              </a:tr>
              <a:tr h="1819527">
                <a:tc>
                  <a:txBody>
                    <a:bodyPr/>
                    <a:lstStyle/>
                    <a:p>
                      <a:r>
                        <a:rPr lang="en-GB" sz="1200" baseline="0" dirty="0" smtClean="0"/>
                        <a:t>Enabling involvement in a wide range of competitions.</a:t>
                      </a:r>
                    </a:p>
                    <a:p>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PE subject lead and Sports Coach to work collaboratively to ensure opportunities for pupils are maximised including in school house competitions supported by school house captains.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Continue to organise a competitive sports day, including trials, for children in KS2 who wish to take part enabling them to share their skills and develop competition experience. </a:t>
                      </a:r>
                      <a:endParaRPr lang="en-GB" sz="1200" dirty="0" smtClean="0"/>
                    </a:p>
                    <a:p>
                      <a:endParaRPr lang="en-GB" sz="1200" baseline="0" dirty="0" smtClean="0"/>
                    </a:p>
                  </a:txBody>
                  <a:tcPr/>
                </a:tc>
                <a:tc>
                  <a:txBody>
                    <a:bodyPr/>
                    <a:lstStyle/>
                    <a:p>
                      <a:r>
                        <a:rPr lang="en-GB" sz="1200" baseline="0" dirty="0" smtClean="0"/>
                        <a:t>PE subject lead, Sports Coach and/or support staff to support children when participating in competitions.</a:t>
                      </a:r>
                    </a:p>
                    <a:p>
                      <a:endParaRPr lang="en-GB" sz="1200" baseline="0" dirty="0" smtClean="0"/>
                    </a:p>
                    <a:p>
                      <a:r>
                        <a:rPr lang="en-GB" sz="1200" baseline="0" dirty="0" smtClean="0"/>
                        <a:t>House captains meet with Sports Coach and HT to map out competitions and tournaments for </a:t>
                      </a:r>
                      <a:r>
                        <a:rPr lang="en-GB" sz="1200" baseline="0" smtClean="0"/>
                        <a:t>the academic year. </a:t>
                      </a:r>
                      <a:endParaRPr lang="en-GB" sz="1200" baseline="0" dirty="0" smtClean="0"/>
                    </a:p>
                    <a:p>
                      <a:endParaRPr lang="en-GB" sz="1200" baseline="0" dirty="0" smtClean="0"/>
                    </a:p>
                    <a:p>
                      <a:r>
                        <a:rPr lang="en-GB" sz="1200" baseline="0" dirty="0" smtClean="0"/>
                        <a:t>Pay any fees for competitions. </a:t>
                      </a:r>
                    </a:p>
                    <a:p>
                      <a:endParaRPr lang="en-GB" sz="1200" baseline="0" dirty="0" smtClean="0"/>
                    </a:p>
                    <a:p>
                      <a:r>
                        <a:rPr lang="en-GB" sz="1200" baseline="0" dirty="0" smtClean="0"/>
                        <a:t>Sports Coach to organise the Sports Day alongside the non-competitive races for all.  </a:t>
                      </a:r>
                    </a:p>
                    <a:p>
                      <a:endParaRPr lang="en-GB" sz="1200"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aseline="0" dirty="0" smtClean="0"/>
                        <a:t>Identify children excelling in sport, communicate with the parents/carers and offer possible next steps. </a:t>
                      </a:r>
                    </a:p>
                  </a:txBody>
                  <a:tcPr/>
                </a:tc>
                <a:tc>
                  <a:txBody>
                    <a:bodyPr/>
                    <a:lstStyle/>
                    <a:p>
                      <a:r>
                        <a:rPr lang="en-GB" sz="1200" dirty="0" smtClean="0"/>
                        <a:t>£640 (TA</a:t>
                      </a:r>
                      <a:r>
                        <a:rPr lang="en-GB" sz="1200" baseline="0" dirty="0" smtClean="0"/>
                        <a:t> support to events after school)</a:t>
                      </a:r>
                    </a:p>
                    <a:p>
                      <a:r>
                        <a:rPr lang="en-GB" sz="1200" baseline="0" dirty="0" smtClean="0"/>
                        <a:t>£200 fees</a:t>
                      </a:r>
                      <a:endParaRPr lang="en-GB" sz="1200" dirty="0" smtClean="0"/>
                    </a:p>
                    <a:p>
                      <a:endParaRPr lang="en-GB" sz="1200" dirty="0"/>
                    </a:p>
                  </a:txBody>
                  <a:tcPr>
                    <a:lnR w="12700" cap="flat" cmpd="sng" algn="ctr">
                      <a:solidFill>
                        <a:schemeClr val="bg1"/>
                      </a:solidFill>
                      <a:prstDash val="solid"/>
                      <a:round/>
                      <a:headEnd type="none" w="med" len="med"/>
                      <a:tailEnd type="none" w="med" len="med"/>
                    </a:lnR>
                  </a:tcPr>
                </a:tc>
                <a:tc>
                  <a:txBody>
                    <a:bodyPr/>
                    <a:lstStyle/>
                    <a:p>
                      <a:r>
                        <a:rPr lang="en-GB" sz="1200" baseline="0" dirty="0" smtClean="0"/>
                        <a:t>Children (including those excelling in individual sports) have the opportunity to take part in competitive events.</a:t>
                      </a:r>
                    </a:p>
                    <a:p>
                      <a:r>
                        <a:rPr lang="en-GB" sz="1200" baseline="0" dirty="0" smtClean="0"/>
                        <a:t> </a:t>
                      </a:r>
                    </a:p>
                    <a:p>
                      <a:r>
                        <a:rPr lang="en-GB" sz="1200" baseline="0" dirty="0" smtClean="0"/>
                        <a:t>Children have the opportunity to build relationships with their peers and pupils/staff from other schools. </a:t>
                      </a:r>
                    </a:p>
                    <a:p>
                      <a:endParaRPr lang="en-GB" sz="1200" baseline="0" dirty="0" smtClean="0"/>
                    </a:p>
                    <a:p>
                      <a:r>
                        <a:rPr lang="en-GB" sz="1200" baseline="0" dirty="0" smtClean="0"/>
                        <a:t>Parents/carers of high achieving children have direction as to how to provide further opportunities for their child. </a:t>
                      </a:r>
                    </a:p>
                  </a:txBody>
                  <a:tcPr>
                    <a:lnL w="12700" cap="flat" cmpd="sng" algn="ctr">
                      <a:solidFill>
                        <a:schemeClr val="bg1"/>
                      </a:solidFill>
                      <a:prstDash val="solid"/>
                      <a:round/>
                      <a:headEnd type="none" w="med" len="med"/>
                      <a:tailEnd type="none" w="med" len="med"/>
                    </a:lnL>
                  </a:tcPr>
                </a:tc>
                <a:tc>
                  <a:txBody>
                    <a:bodyPr/>
                    <a:lstStyle/>
                    <a:p>
                      <a:r>
                        <a:rPr lang="en-GB" sz="1200" baseline="0" dirty="0" smtClean="0"/>
                        <a:t>Organise competitions within the collaboration and with schools in Gainsborough/Lincolnshire.</a:t>
                      </a:r>
                    </a:p>
                    <a:p>
                      <a:endParaRPr lang="en-GB" sz="1200" baseline="0" dirty="0" smtClean="0"/>
                    </a:p>
                    <a:p>
                      <a:r>
                        <a:rPr lang="en-GB" sz="1200" baseline="0" dirty="0" smtClean="0"/>
                        <a:t>Look for and develop opportunities for KS1 school competitions. </a:t>
                      </a:r>
                    </a:p>
                    <a:p>
                      <a:endParaRPr lang="en-GB" sz="1200" baseline="0" dirty="0" smtClean="0"/>
                    </a:p>
                    <a:p>
                      <a:endParaRPr lang="en-GB" sz="1200" baseline="0" dirty="0" smtClean="0"/>
                    </a:p>
                    <a:p>
                      <a:endParaRPr lang="en-GB" sz="1200" baseline="0" dirty="0" smtClean="0"/>
                    </a:p>
                  </a:txBody>
                  <a:tcPr/>
                </a:tc>
                <a:extLst>
                  <a:ext uri="{0D108BD9-81ED-4DB2-BD59-A6C34878D82A}">
                    <a16:rowId xmlns:a16="http://schemas.microsoft.com/office/drawing/2014/main" val="1274183163"/>
                  </a:ext>
                </a:extLst>
              </a:tr>
            </a:tbl>
          </a:graphicData>
        </a:graphic>
      </p:graphicFrame>
    </p:spTree>
    <p:extLst>
      <p:ext uri="{BB962C8B-B14F-4D97-AF65-F5344CB8AC3E}">
        <p14:creationId xmlns:p14="http://schemas.microsoft.com/office/powerpoint/2010/main" val="30502110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TotalTime>
  <Words>1539</Words>
  <Application>Microsoft Office PowerPoint</Application>
  <PresentationFormat>Widescreen</PresentationFormat>
  <Paragraphs>167</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 Duke</dc:creator>
  <cp:lastModifiedBy>Karl Duke</cp:lastModifiedBy>
  <cp:revision>31</cp:revision>
  <dcterms:created xsi:type="dcterms:W3CDTF">2021-11-08T09:29:44Z</dcterms:created>
  <dcterms:modified xsi:type="dcterms:W3CDTF">2021-11-10T15:15:38Z</dcterms:modified>
</cp:coreProperties>
</file>