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80158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77040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65215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11632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28326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14BA04-8875-4FF8-94A2-EB37C68BCE42}" type="datetimeFigureOut">
              <a:rPr lang="en-GB" smtClean="0"/>
              <a:t>10/11/2021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66790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14BA04-8875-4FF8-94A2-EB37C68BCE42}" type="datetimeFigureOut">
              <a:rPr lang="en-GB" smtClean="0"/>
              <a:t>10/11/2021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401748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14BA04-8875-4FF8-94A2-EB37C68BCE42}" type="datetimeFigureOut">
              <a:rPr lang="en-GB" smtClean="0"/>
              <a:t>10/11/2021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330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4BA04-8875-4FF8-94A2-EB37C68BCE42}" type="datetimeFigureOut">
              <a:rPr lang="en-GB" smtClean="0"/>
              <a:t>10/11/2021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05255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4BA04-8875-4FF8-94A2-EB37C68BCE42}" type="datetimeFigureOut">
              <a:rPr lang="en-GB" smtClean="0"/>
              <a:t>10/11/2021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47590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4BA04-8875-4FF8-94A2-EB37C68BCE42}" type="datetimeFigureOut">
              <a:rPr lang="en-GB" smtClean="0"/>
              <a:t>10/11/2021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329806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4BA04-8875-4FF8-94A2-EB37C68BCE42}" type="datetimeFigureOut">
              <a:rPr lang="en-GB" smtClean="0"/>
              <a:t>10/11/2021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759CF3-9F2C-414A-94A1-0870F36C9A80}" type="slidenum">
              <a:rPr lang="en-GB" smtClean="0"/>
              <a:t>‹#›</a:t>
            </a:fld>
            <a:endParaRPr lang="en-GB"/>
          </a:p>
        </p:txBody>
      </p:sp>
    </p:spTree>
    <p:extLst>
      <p:ext uri="{BB962C8B-B14F-4D97-AF65-F5344CB8AC3E}">
        <p14:creationId xmlns:p14="http://schemas.microsoft.com/office/powerpoint/2010/main" val="4051885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8769" y="185738"/>
            <a:ext cx="9043988" cy="923330"/>
          </a:xfrm>
          <a:prstGeom prst="rect">
            <a:avLst/>
          </a:prstGeom>
          <a:noFill/>
        </p:spPr>
        <p:txBody>
          <a:bodyPr wrap="square" rtlCol="0">
            <a:spAutoFit/>
          </a:bodyPr>
          <a:lstStyle/>
          <a:p>
            <a:pPr algn="ctr"/>
            <a:r>
              <a:rPr lang="en-GB" b="1" dirty="0" smtClean="0"/>
              <a:t>Blyton cum Laughton CE Primary School </a:t>
            </a:r>
          </a:p>
          <a:p>
            <a:pPr algn="ctr"/>
            <a:r>
              <a:rPr lang="en-GB" b="1" dirty="0" smtClean="0"/>
              <a:t>Physical Education and School Sport Premium Statement</a:t>
            </a:r>
          </a:p>
          <a:p>
            <a:pPr algn="ctr"/>
            <a:r>
              <a:rPr lang="en-GB" b="1" dirty="0" smtClean="0"/>
              <a:t>2020/21</a:t>
            </a:r>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val="1833414333"/>
              </p:ext>
            </p:extLst>
          </p:nvPr>
        </p:nvGraphicFramePr>
        <p:xfrm>
          <a:off x="271463" y="1109068"/>
          <a:ext cx="11658600" cy="1562695"/>
        </p:xfrm>
        <a:graphic>
          <a:graphicData uri="http://schemas.openxmlformats.org/drawingml/2006/table">
            <a:tbl>
              <a:tblPr firstRow="1" bandRow="1">
                <a:tableStyleId>{5C22544A-7EE6-4342-B048-85BDC9FD1C3A}</a:tableStyleId>
              </a:tblPr>
              <a:tblGrid>
                <a:gridCol w="5829300">
                  <a:extLst>
                    <a:ext uri="{9D8B030D-6E8A-4147-A177-3AD203B41FA5}">
                      <a16:colId xmlns:a16="http://schemas.microsoft.com/office/drawing/2014/main" val="1100780926"/>
                    </a:ext>
                  </a:extLst>
                </a:gridCol>
                <a:gridCol w="5829300">
                  <a:extLst>
                    <a:ext uri="{9D8B030D-6E8A-4147-A177-3AD203B41FA5}">
                      <a16:colId xmlns:a16="http://schemas.microsoft.com/office/drawing/2014/main" val="1687736692"/>
                    </a:ext>
                  </a:extLst>
                </a:gridCol>
              </a:tblGrid>
              <a:tr h="317437">
                <a:tc>
                  <a:txBody>
                    <a:bodyPr/>
                    <a:lstStyle/>
                    <a:p>
                      <a:r>
                        <a:rPr lang="en-GB" sz="1400" dirty="0" smtClean="0"/>
                        <a:t>Key Achievements</a:t>
                      </a:r>
                      <a:r>
                        <a:rPr lang="en-GB" sz="1400" baseline="0" dirty="0" smtClean="0"/>
                        <a:t> to date: </a:t>
                      </a:r>
                      <a:endParaRPr lang="en-GB" sz="1400" dirty="0"/>
                    </a:p>
                  </a:txBody>
                  <a:tcPr/>
                </a:tc>
                <a:tc>
                  <a:txBody>
                    <a:bodyPr/>
                    <a:lstStyle/>
                    <a:p>
                      <a:r>
                        <a:rPr lang="en-GB" sz="1400" dirty="0" smtClean="0"/>
                        <a:t>Areas for further</a:t>
                      </a:r>
                      <a:r>
                        <a:rPr lang="en-GB" sz="1400" baseline="0" dirty="0" smtClean="0"/>
                        <a:t> improvement and baseline evidence of need: </a:t>
                      </a:r>
                      <a:endParaRPr lang="en-GB" sz="1400" dirty="0"/>
                    </a:p>
                  </a:txBody>
                  <a:tcPr/>
                </a:tc>
                <a:extLst>
                  <a:ext uri="{0D108BD9-81ED-4DB2-BD59-A6C34878D82A}">
                    <a16:rowId xmlns:a16="http://schemas.microsoft.com/office/drawing/2014/main" val="3793955023"/>
                  </a:ext>
                </a:extLst>
              </a:tr>
              <a:tr h="1245258">
                <a:tc>
                  <a:txBody>
                    <a:bodyPr/>
                    <a:lstStyle/>
                    <a:p>
                      <a:r>
                        <a:rPr lang="en-GB" sz="1400" dirty="0" smtClean="0"/>
                        <a:t>All children have the opportunity</a:t>
                      </a:r>
                      <a:r>
                        <a:rPr lang="en-GB" sz="1400" baseline="0" dirty="0" smtClean="0"/>
                        <a:t> to access high quality teaching of PE delivered by our Sports Coach, Paul Johnson.</a:t>
                      </a:r>
                    </a:p>
                    <a:p>
                      <a:r>
                        <a:rPr lang="en-GB" sz="1400" baseline="0" dirty="0" smtClean="0"/>
                        <a:t>After school clubs have been in place for KS2 throughout the year. </a:t>
                      </a:r>
                    </a:p>
                    <a:p>
                      <a:r>
                        <a:rPr lang="en-GB" sz="1400" baseline="0" dirty="0" smtClean="0"/>
                        <a:t>All children have experience and participated in inclusive sports. </a:t>
                      </a:r>
                    </a:p>
                    <a:p>
                      <a:r>
                        <a:rPr lang="en-GB" sz="1400" baseline="0" dirty="0" smtClean="0"/>
                        <a:t>The school has entered into a wide range of competitive sports competitions. </a:t>
                      </a:r>
                      <a:endParaRPr lang="en-GB" sz="1400" dirty="0"/>
                    </a:p>
                  </a:txBody>
                  <a:tcPr/>
                </a:tc>
                <a:tc>
                  <a:txBody>
                    <a:bodyPr/>
                    <a:lstStyle/>
                    <a:p>
                      <a:r>
                        <a:rPr lang="en-GB" sz="1400" dirty="0" smtClean="0"/>
                        <a:t>To</a:t>
                      </a:r>
                      <a:r>
                        <a:rPr lang="en-GB" sz="1400" baseline="0" dirty="0" smtClean="0"/>
                        <a:t> continue to increase the variety of opportunities for pupils in KS1 to access sport. </a:t>
                      </a:r>
                    </a:p>
                    <a:p>
                      <a:r>
                        <a:rPr lang="en-GB" sz="1400" baseline="0" dirty="0" smtClean="0"/>
                        <a:t>To increase the number of Y6 pupils who can swim competently. </a:t>
                      </a:r>
                    </a:p>
                    <a:p>
                      <a:endParaRPr lang="en-GB" sz="1400" dirty="0"/>
                    </a:p>
                  </a:txBody>
                  <a:tcPr/>
                </a:tc>
                <a:extLst>
                  <a:ext uri="{0D108BD9-81ED-4DB2-BD59-A6C34878D82A}">
                    <a16:rowId xmlns:a16="http://schemas.microsoft.com/office/drawing/2014/main" val="260039619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500170890"/>
              </p:ext>
            </p:extLst>
          </p:nvPr>
        </p:nvGraphicFramePr>
        <p:xfrm>
          <a:off x="271463" y="2934229"/>
          <a:ext cx="11658600" cy="3645429"/>
        </p:xfrm>
        <a:graphic>
          <a:graphicData uri="http://schemas.openxmlformats.org/drawingml/2006/table">
            <a:tbl>
              <a:tblPr firstRow="1" bandRow="1">
                <a:tableStyleId>{5C22544A-7EE6-4342-B048-85BDC9FD1C3A}</a:tableStyleId>
              </a:tblPr>
              <a:tblGrid>
                <a:gridCol w="5829300">
                  <a:extLst>
                    <a:ext uri="{9D8B030D-6E8A-4147-A177-3AD203B41FA5}">
                      <a16:colId xmlns:a16="http://schemas.microsoft.com/office/drawing/2014/main" val="1338327897"/>
                    </a:ext>
                  </a:extLst>
                </a:gridCol>
                <a:gridCol w="5829300">
                  <a:extLst>
                    <a:ext uri="{9D8B030D-6E8A-4147-A177-3AD203B41FA5}">
                      <a16:colId xmlns:a16="http://schemas.microsoft.com/office/drawing/2014/main" val="1314004661"/>
                    </a:ext>
                  </a:extLst>
                </a:gridCol>
              </a:tblGrid>
              <a:tr h="380471">
                <a:tc>
                  <a:txBody>
                    <a:bodyPr/>
                    <a:lstStyle/>
                    <a:p>
                      <a:r>
                        <a:rPr lang="en-GB" sz="1400" dirty="0" smtClean="0"/>
                        <a:t>Meeting national curriculum requirements for swimming and</a:t>
                      </a:r>
                      <a:r>
                        <a:rPr lang="en-GB" sz="1400" baseline="0" dirty="0" smtClean="0"/>
                        <a:t> water safety</a:t>
                      </a:r>
                      <a:endParaRPr lang="en-GB" sz="1400" dirty="0"/>
                    </a:p>
                  </a:txBody>
                  <a:tcPr/>
                </a:tc>
                <a:tc>
                  <a:txBody>
                    <a:bodyPr/>
                    <a:lstStyle/>
                    <a:p>
                      <a:r>
                        <a:rPr lang="en-GB" sz="1400" dirty="0" smtClean="0"/>
                        <a:t>Please</a:t>
                      </a:r>
                      <a:r>
                        <a:rPr lang="en-GB" sz="1400" baseline="0" dirty="0" smtClean="0"/>
                        <a:t> complete all of below: </a:t>
                      </a:r>
                      <a:endParaRPr lang="en-GB" sz="1400" dirty="0"/>
                    </a:p>
                  </a:txBody>
                  <a:tcPr/>
                </a:tc>
                <a:extLst>
                  <a:ext uri="{0D108BD9-81ED-4DB2-BD59-A6C34878D82A}">
                    <a16:rowId xmlns:a16="http://schemas.microsoft.com/office/drawing/2014/main" val="3549591360"/>
                  </a:ext>
                </a:extLst>
              </a:tr>
              <a:tr h="687599">
                <a:tc>
                  <a:txBody>
                    <a:bodyPr/>
                    <a:lstStyle/>
                    <a:p>
                      <a:r>
                        <a:rPr lang="en-GB" sz="1400" dirty="0" smtClean="0"/>
                        <a:t>What percentage</a:t>
                      </a:r>
                      <a:r>
                        <a:rPr lang="en-GB" sz="1400" baseline="0" dirty="0" smtClean="0"/>
                        <a:t> of your current Y6 cohort swim competently, confidently and proficiently over a distance of at least 25 metres? </a:t>
                      </a:r>
                    </a:p>
                    <a:p>
                      <a:r>
                        <a:rPr lang="en-GB" sz="1400" baseline="0" dirty="0" smtClean="0"/>
                        <a:t>N.B. Even though your children may swim in another year please report on their attainment on leaving primary school.</a:t>
                      </a:r>
                      <a:endParaRPr lang="en-GB" sz="1400" dirty="0"/>
                    </a:p>
                  </a:txBody>
                  <a:tcPr/>
                </a:tc>
                <a:tc>
                  <a:txBody>
                    <a:bodyPr/>
                    <a:lstStyle/>
                    <a:p>
                      <a:r>
                        <a:rPr lang="en-GB" sz="1400" dirty="0" smtClean="0">
                          <a:solidFill>
                            <a:srgbClr val="FF0000"/>
                          </a:solidFill>
                        </a:rPr>
                        <a:t>Due to the Covid-19</a:t>
                      </a:r>
                      <a:r>
                        <a:rPr lang="en-GB" sz="1400" baseline="0" dirty="0" smtClean="0">
                          <a:solidFill>
                            <a:srgbClr val="FF0000"/>
                          </a:solidFill>
                        </a:rPr>
                        <a:t> pandemic closing the school from March 2020 until September 2020 then into Spring 2021, the Y6 data is unavailable.</a:t>
                      </a:r>
                    </a:p>
                    <a:p>
                      <a:r>
                        <a:rPr lang="en-GB" sz="1400" baseline="0" dirty="0" smtClean="0">
                          <a:solidFill>
                            <a:srgbClr val="FF0000"/>
                          </a:solidFill>
                        </a:rPr>
                        <a:t>Ordinarily, all children from YR to Y6 now access swimming for a 5 to 7 week course on an annual basis. This is to ensure our youngest children have the opportunity to develop confidence in the water. </a:t>
                      </a:r>
                      <a:endParaRPr lang="en-GB" sz="1400" dirty="0">
                        <a:solidFill>
                          <a:srgbClr val="FF0000"/>
                        </a:solidFill>
                      </a:endParaRPr>
                    </a:p>
                  </a:txBody>
                  <a:tcPr/>
                </a:tc>
                <a:extLst>
                  <a:ext uri="{0D108BD9-81ED-4DB2-BD59-A6C34878D82A}">
                    <a16:rowId xmlns:a16="http://schemas.microsoft.com/office/drawing/2014/main" val="3994569707"/>
                  </a:ext>
                </a:extLst>
              </a:tr>
              <a:tr h="687599">
                <a:tc>
                  <a:txBody>
                    <a:bodyPr/>
                    <a:lstStyle/>
                    <a:p>
                      <a:r>
                        <a:rPr lang="en-GB" sz="1400" dirty="0" smtClean="0"/>
                        <a:t>What percentage of your current Y6 cohort use a range of strokes</a:t>
                      </a:r>
                      <a:r>
                        <a:rPr lang="en-GB" sz="1400" baseline="0" dirty="0" smtClean="0"/>
                        <a:t> effectively (for example, front crawl, backstroke and breaststroke? </a:t>
                      </a:r>
                      <a:endParaRPr lang="en-GB" sz="1400" dirty="0"/>
                    </a:p>
                  </a:txBody>
                  <a:tcPr/>
                </a:tc>
                <a:tc>
                  <a:txBody>
                    <a:bodyPr/>
                    <a:lstStyle/>
                    <a:p>
                      <a:endParaRPr lang="en-GB" sz="1400" dirty="0"/>
                    </a:p>
                  </a:txBody>
                  <a:tcPr/>
                </a:tc>
                <a:extLst>
                  <a:ext uri="{0D108BD9-81ED-4DB2-BD59-A6C34878D82A}">
                    <a16:rowId xmlns:a16="http://schemas.microsoft.com/office/drawing/2014/main" val="3081655362"/>
                  </a:ext>
                </a:extLst>
              </a:tr>
              <a:tr h="687599">
                <a:tc>
                  <a:txBody>
                    <a:bodyPr/>
                    <a:lstStyle/>
                    <a:p>
                      <a:r>
                        <a:rPr lang="en-GB" sz="1400" dirty="0" smtClean="0"/>
                        <a:t>What percentage</a:t>
                      </a:r>
                      <a:r>
                        <a:rPr lang="en-GB" sz="1400" baseline="0" dirty="0" smtClean="0"/>
                        <a:t> of your current Y6 cohort perform safe self-rescue in different water-based situations? </a:t>
                      </a:r>
                      <a:endParaRPr lang="en-GB" sz="1400" dirty="0"/>
                    </a:p>
                  </a:txBody>
                  <a:tcPr/>
                </a:tc>
                <a:tc>
                  <a:txBody>
                    <a:bodyPr/>
                    <a:lstStyle/>
                    <a:p>
                      <a:endParaRPr lang="en-GB" sz="1400" dirty="0"/>
                    </a:p>
                  </a:txBody>
                  <a:tcPr/>
                </a:tc>
                <a:extLst>
                  <a:ext uri="{0D108BD9-81ED-4DB2-BD59-A6C34878D82A}">
                    <a16:rowId xmlns:a16="http://schemas.microsoft.com/office/drawing/2014/main" val="584620509"/>
                  </a:ext>
                </a:extLst>
              </a:tr>
              <a:tr h="687599">
                <a:tc>
                  <a:txBody>
                    <a:bodyPr/>
                    <a:lstStyle/>
                    <a:p>
                      <a:r>
                        <a:rPr lang="en-GB" sz="1400" dirty="0" smtClean="0"/>
                        <a:t>Schools</a:t>
                      </a:r>
                      <a:r>
                        <a:rPr lang="en-GB" sz="1400" baseline="0" dirty="0" smtClean="0"/>
                        <a:t> can choose to use the Primary PE and Sport Premium to provide additional provision for swimming but this must be for activity over and above the national curriculum requirements. Have you used it in this way? </a:t>
                      </a:r>
                      <a:endParaRPr lang="en-GB" sz="1400" dirty="0"/>
                    </a:p>
                  </a:txBody>
                  <a:tcPr/>
                </a:tc>
                <a:tc>
                  <a:txBody>
                    <a:bodyPr/>
                    <a:lstStyle/>
                    <a:p>
                      <a:endParaRPr lang="en-GB" sz="1400" dirty="0"/>
                    </a:p>
                  </a:txBody>
                  <a:tcPr/>
                </a:tc>
                <a:extLst>
                  <a:ext uri="{0D108BD9-81ED-4DB2-BD59-A6C34878D82A}">
                    <a16:rowId xmlns:a16="http://schemas.microsoft.com/office/drawing/2014/main" val="2561197085"/>
                  </a:ext>
                </a:extLst>
              </a:tr>
            </a:tbl>
          </a:graphicData>
        </a:graphic>
      </p:graphicFrame>
    </p:spTree>
    <p:extLst>
      <p:ext uri="{BB962C8B-B14F-4D97-AF65-F5344CB8AC3E}">
        <p14:creationId xmlns:p14="http://schemas.microsoft.com/office/powerpoint/2010/main" val="1292409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732" y="100013"/>
            <a:ext cx="2564606" cy="307777"/>
          </a:xfrm>
          <a:prstGeom prst="rect">
            <a:avLst/>
          </a:prstGeom>
          <a:noFill/>
        </p:spPr>
        <p:txBody>
          <a:bodyPr wrap="square" rtlCol="0">
            <a:spAutoFit/>
          </a:bodyPr>
          <a:lstStyle/>
          <a:p>
            <a:r>
              <a:rPr lang="en-GB" sz="1400" b="1" dirty="0" smtClean="0"/>
              <a:t>Action Plan and Budget Tracking</a:t>
            </a:r>
            <a:endParaRPr lang="en-GB" sz="1400" b="1" dirty="0"/>
          </a:p>
        </p:txBody>
      </p:sp>
      <p:graphicFrame>
        <p:nvGraphicFramePr>
          <p:cNvPr id="5" name="Table 4"/>
          <p:cNvGraphicFramePr>
            <a:graphicFrameLocks noGrp="1"/>
          </p:cNvGraphicFramePr>
          <p:nvPr>
            <p:extLst>
              <p:ext uri="{D42A27DB-BD31-4B8C-83A1-F6EECF244321}">
                <p14:modId xmlns:p14="http://schemas.microsoft.com/office/powerpoint/2010/main" val="870593427"/>
              </p:ext>
            </p:extLst>
          </p:nvPr>
        </p:nvGraphicFramePr>
        <p:xfrm>
          <a:off x="135732" y="407792"/>
          <a:ext cx="11937206" cy="6389167"/>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1019112">
                  <a:extLst>
                    <a:ext uri="{9D8B030D-6E8A-4147-A177-3AD203B41FA5}">
                      <a16:colId xmlns:a16="http://schemas.microsoft.com/office/drawing/2014/main" val="2914359876"/>
                    </a:ext>
                  </a:extLst>
                </a:gridCol>
                <a:gridCol w="1965191">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8242">
                <a:tc>
                  <a:txBody>
                    <a:bodyPr/>
                    <a:lstStyle/>
                    <a:p>
                      <a:r>
                        <a:rPr lang="en-GB" sz="1400" dirty="0" smtClean="0"/>
                        <a:t>Academic</a:t>
                      </a:r>
                      <a:r>
                        <a:rPr lang="en-GB" sz="1400" baseline="0" dirty="0" smtClean="0"/>
                        <a:t> Year: 2020/21</a:t>
                      </a:r>
                      <a:endParaRPr lang="en-GB" sz="1400" dirty="0"/>
                    </a:p>
                  </a:txBody>
                  <a:tcPr/>
                </a:tc>
                <a:tc>
                  <a:txBody>
                    <a:bodyPr/>
                    <a:lstStyle/>
                    <a:p>
                      <a:r>
                        <a:rPr lang="en-GB" sz="1400" dirty="0" smtClean="0"/>
                        <a:t>Total fund</a:t>
                      </a:r>
                      <a:r>
                        <a:rPr lang="en-GB" sz="1400" baseline="0" dirty="0" smtClean="0"/>
                        <a:t> allocated: £</a:t>
                      </a:r>
                      <a:r>
                        <a:rPr lang="en-GB" sz="1400" baseline="0" dirty="0" smtClean="0"/>
                        <a:t>17200</a:t>
                      </a:r>
                      <a:endParaRPr lang="en-GB" sz="1400" dirty="0"/>
                    </a:p>
                  </a:txBody>
                  <a:tcPr/>
                </a:tc>
                <a:tc gridSpan="2">
                  <a:txBody>
                    <a:bodyPr/>
                    <a:lstStyle/>
                    <a:p>
                      <a:r>
                        <a:rPr lang="en-GB" sz="1400" dirty="0" smtClean="0"/>
                        <a:t>Date updated: September 2021</a:t>
                      </a:r>
                      <a:endParaRPr lang="en-GB" sz="1400" dirty="0"/>
                    </a:p>
                  </a:txBody>
                  <a:tcPr/>
                </a:tc>
                <a:tc hMerge="1">
                  <a:txBody>
                    <a:bodyPr/>
                    <a:lstStyle/>
                    <a:p>
                      <a:endParaRPr lang="en-GB"/>
                    </a:p>
                  </a:txBody>
                  <a:tcPr/>
                </a:tc>
                <a:tc>
                  <a:txBody>
                    <a:bodyPr/>
                    <a:lstStyle/>
                    <a:p>
                      <a:endParaRPr lang="en-GB" sz="1400" dirty="0"/>
                    </a:p>
                  </a:txBody>
                  <a:tcPr/>
                </a:tc>
                <a:extLst>
                  <a:ext uri="{0D108BD9-81ED-4DB2-BD59-A6C34878D82A}">
                    <a16:rowId xmlns:a16="http://schemas.microsoft.com/office/drawing/2014/main" val="3246564328"/>
                  </a:ext>
                </a:extLst>
              </a:tr>
              <a:tr h="447363">
                <a:tc gridSpan="4">
                  <a:txBody>
                    <a:bodyPr/>
                    <a:lstStyle/>
                    <a:p>
                      <a:r>
                        <a:rPr lang="en-GB" sz="1200" b="1" dirty="0" smtClean="0"/>
                        <a:t>Key Indicator 1: The engagement of all pupils</a:t>
                      </a:r>
                      <a:r>
                        <a:rPr lang="en-GB" sz="1200" b="1" baseline="0" dirty="0" smtClean="0"/>
                        <a:t> in regular physical activity </a:t>
                      </a:r>
                      <a:r>
                        <a:rPr lang="en-GB" sz="1200" b="1" baseline="0" dirty="0" smtClean="0"/>
                        <a:t>. </a:t>
                      </a:r>
                      <a:endParaRPr lang="en-GB" sz="1200" b="1"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r>
                        <a:rPr lang="en-GB" sz="1200" dirty="0" smtClean="0"/>
                        <a:t>KI</a:t>
                      </a:r>
                      <a:r>
                        <a:rPr lang="en-GB" sz="1200" baseline="0" dirty="0" smtClean="0"/>
                        <a:t> 1 </a:t>
                      </a:r>
                      <a:r>
                        <a:rPr lang="en-GB" sz="1200" dirty="0" smtClean="0"/>
                        <a:t>Total funding</a:t>
                      </a:r>
                      <a:r>
                        <a:rPr lang="en-GB" sz="1200" baseline="0" dirty="0" smtClean="0"/>
                        <a:t> allocated: £6000</a:t>
                      </a:r>
                      <a:endParaRPr lang="en-GB" sz="1200" dirty="0" smtClean="0"/>
                    </a:p>
                    <a:p>
                      <a:r>
                        <a:rPr lang="en-GB" sz="1200" dirty="0" smtClean="0"/>
                        <a:t>Percentage </a:t>
                      </a:r>
                      <a:r>
                        <a:rPr lang="en-GB" sz="1200" dirty="0" smtClean="0"/>
                        <a:t>of total</a:t>
                      </a:r>
                      <a:r>
                        <a:rPr lang="en-GB" sz="1200" baseline="0" dirty="0" smtClean="0"/>
                        <a:t> allocation: </a:t>
                      </a:r>
                      <a:r>
                        <a:rPr lang="en-GB" sz="1200" baseline="0" dirty="0" smtClean="0"/>
                        <a:t>34.8%</a:t>
                      </a:r>
                      <a:endParaRPr lang="en-GB" sz="1200" dirty="0"/>
                    </a:p>
                  </a:txBody>
                  <a:tcPr/>
                </a:tc>
                <a:extLst>
                  <a:ext uri="{0D108BD9-81ED-4DB2-BD59-A6C34878D82A}">
                    <a16:rowId xmlns:a16="http://schemas.microsoft.com/office/drawing/2014/main" val="3943227874"/>
                  </a:ext>
                </a:extLst>
              </a:tr>
              <a:tr h="447363">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Sustainability and suggested next steps: </a:t>
                      </a:r>
                      <a:endParaRPr lang="en-GB" sz="1200" dirty="0"/>
                    </a:p>
                  </a:txBody>
                  <a:tcPr/>
                </a:tc>
                <a:extLst>
                  <a:ext uri="{0D108BD9-81ED-4DB2-BD59-A6C34878D82A}">
                    <a16:rowId xmlns:a16="http://schemas.microsoft.com/office/drawing/2014/main" val="3328992104"/>
                  </a:ext>
                </a:extLst>
              </a:tr>
              <a:tr h="2495290">
                <a:tc>
                  <a:txBody>
                    <a:bodyPr/>
                    <a:lstStyle/>
                    <a:p>
                      <a:r>
                        <a:rPr lang="en-GB" sz="1200" dirty="0" smtClean="0"/>
                        <a:t>Pupils</a:t>
                      </a:r>
                      <a:r>
                        <a:rPr lang="en-GB" sz="1200" baseline="0" dirty="0" smtClean="0"/>
                        <a:t> are provided with regular and developmental opportunities for exercise and physical activity.</a:t>
                      </a:r>
                    </a:p>
                    <a:p>
                      <a:endParaRPr lang="en-GB" sz="1200" baseline="0" dirty="0" smtClean="0"/>
                    </a:p>
                  </a:txBody>
                  <a:tcPr/>
                </a:tc>
                <a:tc>
                  <a:txBody>
                    <a:bodyPr/>
                    <a:lstStyle/>
                    <a:p>
                      <a:r>
                        <a:rPr lang="en-GB" sz="1200" dirty="0" smtClean="0"/>
                        <a:t>Sports Coach to</a:t>
                      </a:r>
                      <a:r>
                        <a:rPr lang="en-GB" sz="1200" baseline="0" dirty="0" smtClean="0"/>
                        <a:t> encourage physical activity and support pupils during lunchtimes by playing a variety of games. </a:t>
                      </a:r>
                    </a:p>
                    <a:p>
                      <a:endParaRPr lang="en-GB" sz="1200" baseline="0" dirty="0" smtClean="0"/>
                    </a:p>
                    <a:p>
                      <a:r>
                        <a:rPr lang="en-GB" sz="1200" dirty="0" smtClean="0"/>
                        <a:t>Staff members</a:t>
                      </a:r>
                      <a:r>
                        <a:rPr lang="en-GB" sz="1200" baseline="0" dirty="0" smtClean="0"/>
                        <a:t> to monitor and support playground games throughout the year.</a:t>
                      </a:r>
                    </a:p>
                    <a:p>
                      <a:endParaRPr lang="en-GB" sz="1200" baseline="0" dirty="0" smtClean="0"/>
                    </a:p>
                    <a:p>
                      <a:r>
                        <a:rPr lang="en-GB" sz="1200" baseline="0" dirty="0" smtClean="0"/>
                        <a:t>Sports Coach to support pupils sporting development and coach pupils and staff to improve skills.</a:t>
                      </a:r>
                    </a:p>
                    <a:p>
                      <a:endParaRPr lang="en-GB" sz="1200" baseline="0" dirty="0" smtClean="0"/>
                    </a:p>
                    <a:p>
                      <a:r>
                        <a:rPr lang="en-GB" sz="1200" baseline="0" dirty="0" smtClean="0"/>
                        <a:t>Maximise use of multi-use games area and sports field spaces at both sites.</a:t>
                      </a:r>
                      <a:endParaRPr lang="en-GB" sz="1200" dirty="0"/>
                    </a:p>
                  </a:txBody>
                  <a:tcPr/>
                </a:tc>
                <a:tc>
                  <a:txBody>
                    <a:bodyPr/>
                    <a:lstStyle/>
                    <a:p>
                      <a:r>
                        <a:rPr lang="en-GB" sz="1200" kern="1200" dirty="0" smtClean="0">
                          <a:solidFill>
                            <a:schemeClr val="dk1"/>
                          </a:solidFill>
                          <a:effectLst/>
                          <a:latin typeface="+mn-lt"/>
                          <a:ea typeface="+mn-ea"/>
                          <a:cs typeface="+mn-cs"/>
                        </a:rPr>
                        <a:t>£6000 </a:t>
                      </a:r>
                      <a:r>
                        <a:rPr lang="en-GB" sz="1200" kern="1200" dirty="0" smtClean="0">
                          <a:solidFill>
                            <a:schemeClr val="dk1"/>
                          </a:solidFill>
                          <a:effectLst/>
                          <a:latin typeface="+mn-lt"/>
                          <a:ea typeface="+mn-ea"/>
                          <a:cs typeface="+mn-cs"/>
                        </a:rPr>
                        <a:t>(</a:t>
                      </a:r>
                      <a:r>
                        <a:rPr lang="en-GB" sz="1200" kern="1200" dirty="0" smtClean="0">
                          <a:solidFill>
                            <a:schemeClr val="dk1"/>
                          </a:solidFill>
                          <a:effectLst/>
                          <a:latin typeface="+mn-lt"/>
                          <a:ea typeface="+mn-ea"/>
                          <a:cs typeface="+mn-cs"/>
                        </a:rPr>
                        <a:t>30 </a:t>
                      </a:r>
                      <a:r>
                        <a:rPr lang="en-GB" sz="1200" kern="1200" dirty="0" err="1" smtClean="0">
                          <a:solidFill>
                            <a:schemeClr val="dk1"/>
                          </a:solidFill>
                          <a:effectLst/>
                          <a:latin typeface="+mn-lt"/>
                          <a:ea typeface="+mn-ea"/>
                          <a:cs typeface="+mn-cs"/>
                        </a:rPr>
                        <a:t>wks</a:t>
                      </a:r>
                      <a:r>
                        <a:rPr lang="en-GB" sz="1200" kern="1200" dirty="0" smtClean="0">
                          <a:solidFill>
                            <a:schemeClr val="dk1"/>
                          </a:solidFill>
                          <a:effectLst/>
                          <a:latin typeface="+mn-lt"/>
                          <a:ea typeface="+mn-ea"/>
                          <a:cs typeface="+mn-cs"/>
                        </a:rPr>
                        <a:t> </a:t>
                      </a:r>
                      <a:r>
                        <a:rPr lang="en-GB" sz="1200" kern="1200" dirty="0" smtClean="0">
                          <a:solidFill>
                            <a:schemeClr val="dk1"/>
                          </a:solidFill>
                          <a:effectLst/>
                          <a:latin typeface="+mn-lt"/>
                          <a:ea typeface="+mn-ea"/>
                          <a:cs typeface="+mn-cs"/>
                        </a:rPr>
                        <a:t>due to lockdown at </a:t>
                      </a:r>
                      <a:r>
                        <a:rPr lang="en-GB" sz="1200" kern="1200" dirty="0" smtClean="0">
                          <a:solidFill>
                            <a:schemeClr val="dk1"/>
                          </a:solidFill>
                          <a:effectLst/>
                          <a:latin typeface="+mn-lt"/>
                          <a:ea typeface="+mn-ea"/>
                          <a:cs typeface="+mn-cs"/>
                        </a:rPr>
                        <a:t>£200 per week</a:t>
                      </a:r>
                      <a:r>
                        <a:rPr lang="en-GB" sz="1200" kern="1200" dirty="0" smtClean="0">
                          <a:solidFill>
                            <a:schemeClr val="dk1"/>
                          </a:solidFill>
                          <a:effectLst/>
                          <a:latin typeface="+mn-lt"/>
                          <a:ea typeface="+mn-ea"/>
                          <a:cs typeface="+mn-cs"/>
                        </a:rPr>
                        <a:t>)</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Children’s</a:t>
                      </a:r>
                      <a:r>
                        <a:rPr lang="en-GB" sz="1200" baseline="0" dirty="0" smtClean="0"/>
                        <a:t> physical and mental health and understanding to increase. </a:t>
                      </a:r>
                    </a:p>
                    <a:p>
                      <a:endParaRPr lang="en-GB" sz="1200" baseline="0" dirty="0" smtClean="0"/>
                    </a:p>
                    <a:p>
                      <a:r>
                        <a:rPr lang="en-GB" sz="1200" baseline="0" dirty="0" smtClean="0"/>
                        <a:t>For staff confidence and expertise to continue to improve with support of specialist coach.</a:t>
                      </a:r>
                    </a:p>
                    <a:p>
                      <a:endParaRPr lang="en-GB" sz="1200" baseline="0" dirty="0" smtClean="0"/>
                    </a:p>
                    <a:p>
                      <a:r>
                        <a:rPr lang="en-GB" sz="1200" baseline="0" dirty="0" smtClean="0"/>
                        <a:t>Children’s fitness levels and stamina will be improved in PE lessons, lunchtime games and after school clubs.</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Teaching</a:t>
                      </a:r>
                      <a:r>
                        <a:rPr lang="en-GB" sz="1200" baseline="0" dirty="0" smtClean="0"/>
                        <a:t> assistants will be better trained to lead groups within PE sessions and deliver after school sports clubs. </a:t>
                      </a:r>
                    </a:p>
                    <a:p>
                      <a:endParaRPr lang="en-GB" sz="1200" baseline="0" dirty="0" smtClean="0"/>
                    </a:p>
                    <a:p>
                      <a:r>
                        <a:rPr lang="en-GB" sz="1200" baseline="0" dirty="0" smtClean="0"/>
                        <a:t>MSA’s will engage children in physical activity. </a:t>
                      </a:r>
                      <a:endParaRPr lang="en-GB" sz="1200" dirty="0"/>
                    </a:p>
                  </a:txBody>
                  <a:tcPr/>
                </a:tc>
                <a:extLst>
                  <a:ext uri="{0D108BD9-81ED-4DB2-BD59-A6C34878D82A}">
                    <a16:rowId xmlns:a16="http://schemas.microsoft.com/office/drawing/2014/main" val="1274183163"/>
                  </a:ext>
                </a:extLst>
              </a:tr>
              <a:tr h="447363">
                <a:tc gridSpan="4">
                  <a:txBody>
                    <a:bodyPr/>
                    <a:lstStyle/>
                    <a:p>
                      <a:r>
                        <a:rPr lang="en-GB" sz="1200" b="1" dirty="0" smtClean="0"/>
                        <a:t>Key Indicator 2: The profile of PESSPA</a:t>
                      </a:r>
                      <a:r>
                        <a:rPr lang="en-GB" sz="1200" b="1" baseline="0" dirty="0" smtClean="0"/>
                        <a:t> being raised across the school as a tool for whole school improvement</a:t>
                      </a:r>
                      <a:endParaRPr lang="en-GB" sz="1200" b="1"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tc>
                <a:tc hMerge="1">
                  <a:txBody>
                    <a:bodyPr/>
                    <a:lstStyle/>
                    <a:p>
                      <a:endParaRPr lang="en-GB" sz="14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KI</a:t>
                      </a:r>
                      <a:r>
                        <a:rPr lang="en-GB" sz="1200" baseline="0" dirty="0" smtClean="0"/>
                        <a:t> 2 Total funding allocated: £1700</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Percentage </a:t>
                      </a:r>
                      <a:r>
                        <a:rPr lang="en-GB" sz="1200" dirty="0" smtClean="0"/>
                        <a:t>of total</a:t>
                      </a:r>
                      <a:r>
                        <a:rPr lang="en-GB" sz="1200" baseline="0" dirty="0" smtClean="0"/>
                        <a:t> allocation: 9.9%</a:t>
                      </a:r>
                      <a:endParaRPr lang="en-GB" sz="1200"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744617"/>
                  </a:ext>
                </a:extLst>
              </a:tr>
              <a:tr h="447363">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GB" sz="1200" dirty="0" smtClean="0"/>
                        <a:t>Sustainability and suggested next steps: </a:t>
                      </a:r>
                      <a:endParaRPr lang="en-GB" sz="120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0859085"/>
                  </a:ext>
                </a:extLst>
              </a:tr>
              <a:tr h="984200">
                <a:tc>
                  <a:txBody>
                    <a:bodyPr/>
                    <a:lstStyle/>
                    <a:p>
                      <a:r>
                        <a:rPr lang="en-GB" sz="1200" dirty="0" smtClean="0"/>
                        <a:t>Celebrate</a:t>
                      </a:r>
                      <a:r>
                        <a:rPr lang="en-GB" sz="1200" baseline="0" dirty="0" smtClean="0"/>
                        <a:t> achievements in Celebration Worship to ensure the whole school is aware of the importance of PE and Sport and to encourage all pupils to aspire to being involved in activities at home.  </a:t>
                      </a:r>
                      <a:endParaRPr lang="en-GB" sz="1200" dirty="0"/>
                    </a:p>
                  </a:txBody>
                  <a:tcPr/>
                </a:tc>
                <a:tc>
                  <a:txBody>
                    <a:bodyPr/>
                    <a:lstStyle/>
                    <a:p>
                      <a:r>
                        <a:rPr lang="en-GB" sz="1200" dirty="0" smtClean="0"/>
                        <a:t>Achievements</a:t>
                      </a:r>
                      <a:r>
                        <a:rPr lang="en-GB" sz="1200" baseline="0" dirty="0" smtClean="0"/>
                        <a:t> celebrated in class and sporting achievements from home. </a:t>
                      </a:r>
                      <a:endParaRPr lang="en-GB" sz="1200" dirty="0"/>
                    </a:p>
                  </a:txBody>
                  <a:tcPr/>
                </a:tc>
                <a:tc>
                  <a:txBody>
                    <a:bodyPr/>
                    <a:lstStyle/>
                    <a:p>
                      <a:r>
                        <a:rPr lang="en-GB" sz="1200" dirty="0" smtClean="0"/>
                        <a:t>£0.00</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Children</a:t>
                      </a:r>
                      <a:r>
                        <a:rPr lang="en-GB" sz="1200" baseline="0" dirty="0" smtClean="0"/>
                        <a:t> share sporting achievements. </a:t>
                      </a:r>
                    </a:p>
                    <a:p>
                      <a:r>
                        <a:rPr lang="en-GB" sz="1200" baseline="0" dirty="0" smtClean="0"/>
                        <a:t>Children who have achieved outside of school share. </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Continue to share school</a:t>
                      </a:r>
                      <a:r>
                        <a:rPr lang="en-GB" sz="1200" baseline="0" dirty="0" smtClean="0"/>
                        <a:t> sporting achievements on the school website and with permission, via social media. </a:t>
                      </a:r>
                      <a:endParaRPr lang="en-GB" sz="1200" dirty="0"/>
                    </a:p>
                  </a:txBody>
                  <a:tcPr/>
                </a:tc>
                <a:extLst>
                  <a:ext uri="{0D108BD9-81ED-4DB2-BD59-A6C34878D82A}">
                    <a16:rowId xmlns:a16="http://schemas.microsoft.com/office/drawing/2014/main" val="2051477748"/>
                  </a:ext>
                </a:extLst>
              </a:tr>
              <a:tr h="754437">
                <a:tc>
                  <a:txBody>
                    <a:bodyPr/>
                    <a:lstStyle/>
                    <a:p>
                      <a:r>
                        <a:rPr lang="en-GB" sz="1200" dirty="0" smtClean="0"/>
                        <a:t>New Sports</a:t>
                      </a:r>
                      <a:r>
                        <a:rPr lang="en-GB" sz="1200" baseline="0" dirty="0" smtClean="0"/>
                        <a:t> Equipment and Resources.</a:t>
                      </a:r>
                    </a:p>
                    <a:p>
                      <a:r>
                        <a:rPr lang="en-GB" sz="1200" baseline="0" dirty="0" smtClean="0"/>
                        <a:t>PE equipment servicing and repair.</a:t>
                      </a:r>
                      <a:endParaRPr lang="en-GB" sz="1200" dirty="0"/>
                    </a:p>
                  </a:txBody>
                  <a:tcPr/>
                </a:tc>
                <a:tc>
                  <a:txBody>
                    <a:bodyPr/>
                    <a:lstStyle/>
                    <a:p>
                      <a:r>
                        <a:rPr lang="en-GB" sz="1200" dirty="0" smtClean="0"/>
                        <a:t>To</a:t>
                      </a:r>
                      <a:r>
                        <a:rPr lang="en-GB" sz="1200" baseline="0" dirty="0" smtClean="0"/>
                        <a:t> replace old sports equipment.</a:t>
                      </a:r>
                      <a:endParaRPr lang="en-GB" sz="1200" dirty="0"/>
                    </a:p>
                  </a:txBody>
                  <a:tcPr/>
                </a:tc>
                <a:tc>
                  <a:txBody>
                    <a:bodyPr/>
                    <a:lstStyle/>
                    <a:p>
                      <a:r>
                        <a:rPr lang="en-GB" sz="1200" dirty="0" smtClean="0"/>
                        <a:t>£1350</a:t>
                      </a:r>
                    </a:p>
                    <a:p>
                      <a:r>
                        <a:rPr lang="en-GB" sz="1200" dirty="0" smtClean="0"/>
                        <a:t>£350</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To </a:t>
                      </a:r>
                      <a:r>
                        <a:rPr lang="en-GB" sz="1200" dirty="0" smtClean="0"/>
                        <a:t>ensure</a:t>
                      </a:r>
                      <a:r>
                        <a:rPr lang="en-GB" sz="1200" baseline="0" dirty="0" smtClean="0"/>
                        <a:t> </a:t>
                      </a:r>
                      <a:r>
                        <a:rPr lang="en-GB" sz="1200" baseline="0" dirty="0" smtClean="0"/>
                        <a:t>equipment is </a:t>
                      </a:r>
                      <a:r>
                        <a:rPr lang="en-GB" sz="1200" baseline="0" dirty="0" smtClean="0"/>
                        <a:t>maintained and </a:t>
                      </a:r>
                      <a:r>
                        <a:rPr lang="en-GB" sz="1200" baseline="0" dirty="0" smtClean="0"/>
                        <a:t>available to use at all times. </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Carry out</a:t>
                      </a:r>
                      <a:r>
                        <a:rPr lang="en-GB" sz="1200" baseline="0" dirty="0" smtClean="0"/>
                        <a:t> audit of PE equipment. </a:t>
                      </a:r>
                      <a:endParaRPr lang="en-GB" sz="1200" dirty="0"/>
                    </a:p>
                  </a:txBody>
                  <a:tcPr/>
                </a:tc>
                <a:extLst>
                  <a:ext uri="{0D108BD9-81ED-4DB2-BD59-A6C34878D82A}">
                    <a16:rowId xmlns:a16="http://schemas.microsoft.com/office/drawing/2014/main" val="3699528329"/>
                  </a:ext>
                </a:extLst>
              </a:tr>
            </a:tbl>
          </a:graphicData>
        </a:graphic>
      </p:graphicFrame>
    </p:spTree>
    <p:extLst>
      <p:ext uri="{BB962C8B-B14F-4D97-AF65-F5344CB8AC3E}">
        <p14:creationId xmlns:p14="http://schemas.microsoft.com/office/powerpoint/2010/main" val="765617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95873992"/>
              </p:ext>
            </p:extLst>
          </p:nvPr>
        </p:nvGraphicFramePr>
        <p:xfrm>
          <a:off x="107157" y="122042"/>
          <a:ext cx="11937206" cy="6522720"/>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1019112">
                  <a:extLst>
                    <a:ext uri="{9D8B030D-6E8A-4147-A177-3AD203B41FA5}">
                      <a16:colId xmlns:a16="http://schemas.microsoft.com/office/drawing/2014/main" val="2914359876"/>
                    </a:ext>
                  </a:extLst>
                </a:gridCol>
                <a:gridCol w="1965191">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 2020/21</a:t>
                      </a:r>
                      <a:endParaRPr lang="en-GB" sz="1400" dirty="0"/>
                    </a:p>
                  </a:txBody>
                  <a:tcPr/>
                </a:tc>
                <a:tc>
                  <a:txBody>
                    <a:bodyPr/>
                    <a:lstStyle/>
                    <a:p>
                      <a:r>
                        <a:rPr lang="en-GB" sz="1400" dirty="0" smtClean="0"/>
                        <a:t>Total fund</a:t>
                      </a:r>
                      <a:r>
                        <a:rPr lang="en-GB" sz="1400" baseline="0" dirty="0" smtClean="0"/>
                        <a:t> allocated: £</a:t>
                      </a:r>
                      <a:r>
                        <a:rPr lang="en-GB" sz="1400" baseline="0" dirty="0" smtClean="0"/>
                        <a:t>1700</a:t>
                      </a:r>
                      <a:endParaRPr lang="en-GB" sz="1400" dirty="0"/>
                    </a:p>
                  </a:txBody>
                  <a:tcPr/>
                </a:tc>
                <a:tc gridSpan="2">
                  <a:txBody>
                    <a:bodyPr/>
                    <a:lstStyle/>
                    <a:p>
                      <a:r>
                        <a:rPr lang="en-GB" sz="1400" dirty="0" smtClean="0"/>
                        <a:t>Date updated: September 2021</a:t>
                      </a:r>
                      <a:endParaRPr lang="en-GB" sz="1400" dirty="0"/>
                    </a:p>
                  </a:txBody>
                  <a:tcPr/>
                </a:tc>
                <a:tc hMerge="1">
                  <a:txBody>
                    <a:bodyPr/>
                    <a:lstStyle/>
                    <a:p>
                      <a:endParaRPr lang="en-GB"/>
                    </a:p>
                  </a:txBody>
                  <a:tcPr/>
                </a:tc>
                <a:tc>
                  <a:txBody>
                    <a:bodyPr/>
                    <a:lstStyle/>
                    <a:p>
                      <a:endParaRPr lang="en-GB" sz="1400"/>
                    </a:p>
                  </a:txBody>
                  <a:tcPr/>
                </a:tc>
                <a:extLst>
                  <a:ext uri="{0D108BD9-81ED-4DB2-BD59-A6C34878D82A}">
                    <a16:rowId xmlns:a16="http://schemas.microsoft.com/office/drawing/2014/main" val="3246564328"/>
                  </a:ext>
                </a:extLst>
              </a:tr>
              <a:tr h="439682">
                <a:tc gridSpan="4">
                  <a:txBody>
                    <a:bodyPr/>
                    <a:lstStyle/>
                    <a:p>
                      <a:r>
                        <a:rPr lang="en-GB" sz="1200" b="1" dirty="0" smtClean="0"/>
                        <a:t>Key Indicator 3:</a:t>
                      </a:r>
                      <a:r>
                        <a:rPr lang="en-GB" sz="1200" b="1" baseline="0" dirty="0" smtClean="0"/>
                        <a:t> Increased confidence, knowledge and skills of all children in a wide range of PE and sport and of support staff in supporting the delivery of PE</a:t>
                      </a:r>
                      <a:endParaRPr lang="en-GB" sz="12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r>
                        <a:rPr lang="en-GB" sz="1200" dirty="0" smtClean="0"/>
                        <a:t>KI</a:t>
                      </a:r>
                      <a:r>
                        <a:rPr lang="en-GB" sz="1200" baseline="0" dirty="0" smtClean="0"/>
                        <a:t> 3 Total Funding Allocation = £7900</a:t>
                      </a:r>
                      <a:endParaRPr lang="en-GB" sz="1200" dirty="0" smtClean="0"/>
                    </a:p>
                    <a:p>
                      <a:r>
                        <a:rPr lang="en-GB" sz="1200" dirty="0" smtClean="0"/>
                        <a:t>Percentage </a:t>
                      </a:r>
                      <a:r>
                        <a:rPr lang="en-GB" sz="1200" dirty="0" smtClean="0"/>
                        <a:t>of total</a:t>
                      </a:r>
                      <a:r>
                        <a:rPr lang="en-GB" sz="1200" baseline="0" dirty="0" smtClean="0"/>
                        <a:t> allocation: </a:t>
                      </a:r>
                      <a:r>
                        <a:rPr lang="en-GB" sz="1200" baseline="0" dirty="0" smtClean="0"/>
                        <a:t>46%</a:t>
                      </a:r>
                      <a:endParaRPr lang="en-GB" sz="1200" dirty="0"/>
                    </a:p>
                  </a:txBody>
                  <a:tcPr/>
                </a:tc>
                <a:extLst>
                  <a:ext uri="{0D108BD9-81ED-4DB2-BD59-A6C34878D82A}">
                    <a16:rowId xmlns:a16="http://schemas.microsoft.com/office/drawing/2014/main" val="3943227874"/>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Sustainability and suggested next steps: </a:t>
                      </a:r>
                      <a:endParaRPr lang="en-GB" sz="1200" dirty="0"/>
                    </a:p>
                  </a:txBody>
                  <a:tcPr/>
                </a:tc>
                <a:extLst>
                  <a:ext uri="{0D108BD9-81ED-4DB2-BD59-A6C34878D82A}">
                    <a16:rowId xmlns:a16="http://schemas.microsoft.com/office/drawing/2014/main" val="3328992104"/>
                  </a:ext>
                </a:extLst>
              </a:tr>
              <a:tr h="1819527">
                <a:tc>
                  <a:txBody>
                    <a:bodyPr/>
                    <a:lstStyle/>
                    <a:p>
                      <a:r>
                        <a:rPr lang="en-GB" sz="1200" dirty="0" smtClean="0"/>
                        <a:t>In order to improve progress and achievement</a:t>
                      </a:r>
                      <a:r>
                        <a:rPr lang="en-GB" sz="1200" baseline="0" dirty="0" smtClean="0"/>
                        <a:t> of all pupils the focus is on delivering high quality teaching including the upskilling of support staff. </a:t>
                      </a:r>
                    </a:p>
                    <a:p>
                      <a:endParaRPr lang="en-GB" sz="1200" baseline="0" dirty="0" smtClean="0"/>
                    </a:p>
                    <a:p>
                      <a:r>
                        <a:rPr lang="en-GB" sz="1200" baseline="0" dirty="0" smtClean="0"/>
                        <a:t>Engage with local sports partnerships to enable an increased percentage of children to take part in competitive sports. </a:t>
                      </a:r>
                    </a:p>
                  </a:txBody>
                  <a:tcPr/>
                </a:tc>
                <a:tc>
                  <a:txBody>
                    <a:bodyPr/>
                    <a:lstStyle/>
                    <a:p>
                      <a:r>
                        <a:rPr lang="en-GB" sz="1200" dirty="0" smtClean="0"/>
                        <a:t>PE based</a:t>
                      </a:r>
                      <a:r>
                        <a:rPr lang="en-GB" sz="1200" baseline="0" dirty="0" smtClean="0"/>
                        <a:t> coaching modelled by Paul Johnson to all support staff during the teaching of PE focusing on improved delivery and confidence. </a:t>
                      </a:r>
                    </a:p>
                    <a:p>
                      <a:endParaRPr lang="en-GB" sz="1200" baseline="0" dirty="0" smtClean="0"/>
                    </a:p>
                    <a:p>
                      <a:r>
                        <a:rPr lang="en-GB" sz="1200" baseline="0" dirty="0" smtClean="0"/>
                        <a:t>Extra-curricular opportunities delivered by the sports coach and support staff including supporting participation in regional competitions. </a:t>
                      </a:r>
                    </a:p>
                  </a:txBody>
                  <a:tcPr/>
                </a:tc>
                <a:tc>
                  <a:txBody>
                    <a:bodyPr/>
                    <a:lstStyle/>
                    <a:p>
                      <a:pPr algn="l">
                        <a:lnSpc>
                          <a:spcPct val="115000"/>
                        </a:lnSpc>
                        <a:spcAft>
                          <a:spcPts val="0"/>
                        </a:spcAft>
                      </a:pPr>
                      <a:r>
                        <a:rPr lang="en-GB" sz="1200" dirty="0" smtClean="0">
                          <a:effectLst/>
                          <a:latin typeface="+mn-lt"/>
                          <a:ea typeface="Calibri" panose="020F0502020204030204" pitchFamily="34" charset="0"/>
                        </a:rPr>
                        <a:t>£8850</a:t>
                      </a:r>
                      <a:r>
                        <a:rPr lang="en-GB" sz="1200" baseline="0" dirty="0" smtClean="0">
                          <a:effectLst/>
                          <a:latin typeface="+mn-lt"/>
                          <a:ea typeface="Calibri" panose="020F0502020204030204" pitchFamily="34" charset="0"/>
                        </a:rPr>
                        <a:t> (support staff) </a:t>
                      </a:r>
                    </a:p>
                    <a:p>
                      <a:pPr algn="l">
                        <a:lnSpc>
                          <a:spcPct val="115000"/>
                        </a:lnSpc>
                        <a:spcAft>
                          <a:spcPts val="0"/>
                        </a:spcAft>
                      </a:pPr>
                      <a:r>
                        <a:rPr lang="en-GB" sz="1200" baseline="0" dirty="0" smtClean="0">
                          <a:effectLst/>
                          <a:latin typeface="+mn-lt"/>
                          <a:ea typeface="Calibri" panose="020F0502020204030204" pitchFamily="34" charset="0"/>
                        </a:rPr>
                        <a:t>£7900 covered by PESSPA</a:t>
                      </a:r>
                      <a:endParaRPr lang="en-GB" sz="1200" dirty="0" smtClean="0">
                        <a:effectLst/>
                        <a:latin typeface="+mn-lt"/>
                        <a:ea typeface="Calibri" panose="020F0502020204030204" pitchFamily="34" charset="0"/>
                      </a:endParaRPr>
                    </a:p>
                  </a:txBody>
                  <a:tcPr marL="114300" marR="114300" marT="0" marB="0">
                    <a:lnR w="12700" cap="flat" cmpd="sng" algn="ctr">
                      <a:solidFill>
                        <a:schemeClr val="bg1"/>
                      </a:solidFill>
                      <a:prstDash val="solid"/>
                      <a:round/>
                      <a:headEnd type="none" w="med" len="med"/>
                      <a:tailEnd type="none" w="med" len="med"/>
                    </a:lnR>
                  </a:tcPr>
                </a:tc>
                <a:tc>
                  <a:txBody>
                    <a:bodyPr/>
                    <a:lstStyle/>
                    <a:p>
                      <a:r>
                        <a:rPr lang="en-GB" sz="1200" dirty="0" smtClean="0"/>
                        <a:t>Support staff will be more knowledgeable,</a:t>
                      </a:r>
                      <a:r>
                        <a:rPr lang="en-GB" sz="1200" baseline="0" dirty="0" smtClean="0"/>
                        <a:t> skills extended and delivery improved. </a:t>
                      </a:r>
                    </a:p>
                    <a:p>
                      <a:endParaRPr lang="en-GB" sz="1200" baseline="0" dirty="0" smtClean="0"/>
                    </a:p>
                    <a:p>
                      <a:r>
                        <a:rPr lang="en-GB" sz="1200" baseline="0" dirty="0" smtClean="0"/>
                        <a:t>Pupils are receiving high quality lessons and enjoying physical activity. </a:t>
                      </a:r>
                    </a:p>
                    <a:p>
                      <a:endParaRPr lang="en-GB" sz="1200" baseline="0" dirty="0" smtClean="0"/>
                    </a:p>
                    <a:p>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Continued</a:t>
                      </a:r>
                      <a:r>
                        <a:rPr lang="en-GB" sz="1200" baseline="0" dirty="0" smtClean="0"/>
                        <a:t> coaching provided by the sports coach to support staff and increased expectation of their input to PE. </a:t>
                      </a:r>
                    </a:p>
                    <a:p>
                      <a:endParaRPr lang="en-GB" sz="1200" baseline="0" dirty="0" smtClean="0"/>
                    </a:p>
                    <a:p>
                      <a:r>
                        <a:rPr lang="en-GB" sz="1200" baseline="0" dirty="0" smtClean="0"/>
                        <a:t>Support staff have the confidence and skills to deliver extra-curricular sports clubs. </a:t>
                      </a:r>
                    </a:p>
                    <a:p>
                      <a:endParaRPr lang="en-GB" sz="1200" baseline="0" dirty="0" smtClean="0"/>
                    </a:p>
                    <a:p>
                      <a:endParaRPr lang="en-GB" sz="1200" baseline="0" dirty="0" smtClean="0"/>
                    </a:p>
                  </a:txBody>
                  <a:tcPr/>
                </a:tc>
                <a:extLst>
                  <a:ext uri="{0D108BD9-81ED-4DB2-BD59-A6C34878D82A}">
                    <a16:rowId xmlns:a16="http://schemas.microsoft.com/office/drawing/2014/main" val="1274183163"/>
                  </a:ext>
                </a:extLst>
              </a:tr>
              <a:tr h="263809">
                <a:tc gridSpan="4">
                  <a:txBody>
                    <a:bodyPr/>
                    <a:lstStyle/>
                    <a:p>
                      <a:r>
                        <a:rPr lang="en-GB" sz="1200" b="1" dirty="0" smtClean="0"/>
                        <a:t>Key Indicator 4:</a:t>
                      </a:r>
                      <a:r>
                        <a:rPr lang="en-GB" sz="1200" b="1" baseline="0" dirty="0" smtClean="0"/>
                        <a:t> Broader experience of a range of sports and activities offered to all pupils</a:t>
                      </a:r>
                      <a:endParaRPr lang="en-GB" sz="12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tc>
                <a:tc hMerge="1">
                  <a:txBody>
                    <a:bodyPr/>
                    <a:lstStyle/>
                    <a:p>
                      <a:endParaRPr lang="en-GB" sz="14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KI</a:t>
                      </a:r>
                      <a:r>
                        <a:rPr lang="en-GB" sz="1200" baseline="0" dirty="0" smtClean="0"/>
                        <a:t> 4 Total Funding Allocation = £760</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Percentage </a:t>
                      </a:r>
                      <a:r>
                        <a:rPr lang="en-GB" sz="1200" dirty="0" smtClean="0"/>
                        <a:t>of total</a:t>
                      </a:r>
                      <a:r>
                        <a:rPr lang="en-GB" sz="1200" baseline="0" dirty="0" smtClean="0"/>
                        <a:t> allocation: </a:t>
                      </a:r>
                      <a:r>
                        <a:rPr lang="en-GB" sz="1200" baseline="0" dirty="0" smtClean="0"/>
                        <a:t>4.4%</a:t>
                      </a:r>
                      <a:endParaRPr lang="en-GB" sz="1200"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744617"/>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lang="en-GB" sz="1200" dirty="0" smtClean="0"/>
                    </a:p>
                    <a:p>
                      <a:r>
                        <a:rPr lang="en-GB" sz="1200" dirty="0" smtClean="0"/>
                        <a:t>Sustainability </a:t>
                      </a:r>
                      <a:r>
                        <a:rPr lang="en-GB" sz="1200" dirty="0" smtClean="0"/>
                        <a:t>and suggested next steps: </a:t>
                      </a:r>
                      <a:endParaRPr lang="en-GB" sz="120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0859085"/>
                  </a:ext>
                </a:extLst>
              </a:tr>
              <a:tr h="967301">
                <a:tc>
                  <a:txBody>
                    <a:bodyPr/>
                    <a:lstStyle/>
                    <a:p>
                      <a:r>
                        <a:rPr lang="en-GB" sz="1200" dirty="0" smtClean="0"/>
                        <a:t>Continue to offer a wider range</a:t>
                      </a:r>
                      <a:r>
                        <a:rPr lang="en-GB" sz="1200" baseline="0" dirty="0" smtClean="0"/>
                        <a:t> of activities both within and outside the curriculum in order to get more pupils involved. </a:t>
                      </a:r>
                    </a:p>
                    <a:p>
                      <a:endParaRPr lang="en-GB" sz="1200" baseline="0" dirty="0" smtClean="0"/>
                    </a:p>
                    <a:p>
                      <a:r>
                        <a:rPr lang="en-GB" sz="1200" baseline="0" dirty="0" smtClean="0"/>
                        <a:t>PE subject lead and Sports Coach to work collaboratively to ensure opportunities for pupils are maximised. </a:t>
                      </a:r>
                      <a:endParaRPr lang="en-GB" sz="1200" dirty="0"/>
                    </a:p>
                  </a:txBody>
                  <a:tcPr/>
                </a:tc>
                <a:tc>
                  <a:txBody>
                    <a:bodyPr/>
                    <a:lstStyle/>
                    <a:p>
                      <a:r>
                        <a:rPr lang="en-GB" sz="1200" dirty="0" smtClean="0"/>
                        <a:t>Undertake</a:t>
                      </a:r>
                      <a:r>
                        <a:rPr lang="en-GB" sz="1200" baseline="0" dirty="0" smtClean="0"/>
                        <a:t> all activities offered through the sports partnerships/LA with an aim to get more  children and staff involved in supporting in school/extra curricular opportunities. </a:t>
                      </a:r>
                    </a:p>
                    <a:p>
                      <a:endParaRPr lang="en-GB" sz="1200" baseline="0" dirty="0" smtClean="0"/>
                    </a:p>
                    <a:p>
                      <a:r>
                        <a:rPr lang="en-GB" sz="1200" baseline="0" dirty="0" smtClean="0"/>
                        <a:t>Enable staff to take teams to sporting activities, festivals and competitions. </a:t>
                      </a:r>
                    </a:p>
                    <a:p>
                      <a:endParaRPr lang="en-GB" sz="1200" baseline="0" dirty="0" smtClean="0"/>
                    </a:p>
                    <a:p>
                      <a:r>
                        <a:rPr lang="en-GB" sz="1200" baseline="0" dirty="0" smtClean="0"/>
                        <a:t>Carry our pupil interviews and learning walks. </a:t>
                      </a:r>
                    </a:p>
                    <a:p>
                      <a:r>
                        <a:rPr lang="en-GB" sz="1200" baseline="0" dirty="0" smtClean="0"/>
                        <a:t>HT to meet termly with the governor responsible for PP &amp; PESSPA. </a:t>
                      </a:r>
                      <a:endParaRPr lang="en-GB" sz="1200" dirty="0"/>
                    </a:p>
                  </a:txBody>
                  <a:tcPr/>
                </a:tc>
                <a:tc>
                  <a:txBody>
                    <a:bodyPr/>
                    <a:lstStyle/>
                    <a:p>
                      <a:r>
                        <a:rPr lang="en-GB" sz="1200" dirty="0" smtClean="0"/>
                        <a:t>£760</a:t>
                      </a:r>
                      <a:r>
                        <a:rPr lang="en-GB" sz="1200" baseline="0" dirty="0" smtClean="0"/>
                        <a:t> (1 </a:t>
                      </a:r>
                      <a:r>
                        <a:rPr lang="en-GB" sz="1200" baseline="0" dirty="0" smtClean="0"/>
                        <a:t>x after school sports </a:t>
                      </a:r>
                      <a:r>
                        <a:rPr lang="en-GB" sz="1200" baseline="0" dirty="0" smtClean="0"/>
                        <a:t>club)</a:t>
                      </a:r>
                    </a:p>
                    <a:p>
                      <a:r>
                        <a:rPr lang="en-GB" sz="1200" baseline="0" dirty="0" smtClean="0"/>
                        <a:t>Costs of 2 further clubs delivered by Sports Coach covered by parents.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PE</a:t>
                      </a:r>
                      <a:r>
                        <a:rPr lang="en-GB" sz="1200" baseline="0" dirty="0" smtClean="0"/>
                        <a:t> subject lead and sports coach have mapped in opportunities across a wide range of sports. </a:t>
                      </a:r>
                    </a:p>
                    <a:p>
                      <a:endParaRPr lang="en-GB" sz="1200" baseline="0" dirty="0" smtClean="0"/>
                    </a:p>
                    <a:p>
                      <a:r>
                        <a:rPr lang="en-GB" sz="1200" baseline="0" dirty="0" smtClean="0"/>
                        <a:t>More valued feedback provided to maintain high standards in teaching and learning. </a:t>
                      </a:r>
                    </a:p>
                    <a:p>
                      <a:endParaRPr lang="en-GB" sz="1200" baseline="0" dirty="0" smtClean="0"/>
                    </a:p>
                    <a:p>
                      <a:endParaRPr lang="en-GB" sz="1200" baseline="0" dirty="0" smtClean="0"/>
                    </a:p>
                  </a:txBody>
                  <a:tcPr>
                    <a:lnL w="12700" cap="flat" cmpd="sng" algn="ctr">
                      <a:solidFill>
                        <a:schemeClr val="bg1"/>
                      </a:solidFill>
                      <a:prstDash val="solid"/>
                      <a:round/>
                      <a:headEnd type="none" w="med" len="med"/>
                      <a:tailEnd type="none" w="med" len="med"/>
                    </a:lnL>
                  </a:tcPr>
                </a:tc>
                <a:tc>
                  <a:txBody>
                    <a:bodyPr/>
                    <a:lstStyle/>
                    <a:p>
                      <a:r>
                        <a:rPr lang="en-GB" sz="1200" dirty="0" smtClean="0"/>
                        <a:t>Continue</a:t>
                      </a:r>
                      <a:r>
                        <a:rPr lang="en-GB" sz="1200" baseline="0" dirty="0" smtClean="0"/>
                        <a:t> to develop links with sports partnerships. </a:t>
                      </a:r>
                    </a:p>
                    <a:p>
                      <a:endParaRPr lang="en-GB" sz="1200" baseline="0" dirty="0" smtClean="0"/>
                    </a:p>
                    <a:p>
                      <a:r>
                        <a:rPr lang="en-GB" sz="1200" baseline="0" dirty="0" smtClean="0"/>
                        <a:t>Develop links with local sports clubs to showcase opportunities for children outside school time. </a:t>
                      </a:r>
                    </a:p>
                    <a:p>
                      <a:endParaRPr lang="en-GB" sz="1200" baseline="0" dirty="0" smtClean="0"/>
                    </a:p>
                    <a:p>
                      <a:endParaRPr lang="en-GB" sz="1200" baseline="0" dirty="0" smtClean="0"/>
                    </a:p>
                  </a:txBody>
                  <a:tcPr/>
                </a:tc>
                <a:extLst>
                  <a:ext uri="{0D108BD9-81ED-4DB2-BD59-A6C34878D82A}">
                    <a16:rowId xmlns:a16="http://schemas.microsoft.com/office/drawing/2014/main" val="2051477748"/>
                  </a:ext>
                </a:extLst>
              </a:tr>
            </a:tbl>
          </a:graphicData>
        </a:graphic>
      </p:graphicFrame>
    </p:spTree>
    <p:extLst>
      <p:ext uri="{BB962C8B-B14F-4D97-AF65-F5344CB8AC3E}">
        <p14:creationId xmlns:p14="http://schemas.microsoft.com/office/powerpoint/2010/main" val="600022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10140560"/>
              </p:ext>
            </p:extLst>
          </p:nvPr>
        </p:nvGraphicFramePr>
        <p:xfrm>
          <a:off x="135732" y="250629"/>
          <a:ext cx="11937206" cy="4419600"/>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1019112">
                  <a:extLst>
                    <a:ext uri="{9D8B030D-6E8A-4147-A177-3AD203B41FA5}">
                      <a16:colId xmlns:a16="http://schemas.microsoft.com/office/drawing/2014/main" val="2914359876"/>
                    </a:ext>
                  </a:extLst>
                </a:gridCol>
                <a:gridCol w="1965191">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 2020/21</a:t>
                      </a:r>
                      <a:endParaRPr lang="en-GB" sz="1400" dirty="0"/>
                    </a:p>
                  </a:txBody>
                  <a:tcPr/>
                </a:tc>
                <a:tc>
                  <a:txBody>
                    <a:bodyPr/>
                    <a:lstStyle/>
                    <a:p>
                      <a:r>
                        <a:rPr lang="en-GB" sz="1400" dirty="0" smtClean="0"/>
                        <a:t>Total fund</a:t>
                      </a:r>
                      <a:r>
                        <a:rPr lang="en-GB" sz="1400" baseline="0" dirty="0" smtClean="0"/>
                        <a:t> allocated: £17241</a:t>
                      </a:r>
                      <a:endParaRPr lang="en-GB" sz="1400" dirty="0"/>
                    </a:p>
                  </a:txBody>
                  <a:tcPr/>
                </a:tc>
                <a:tc gridSpan="2">
                  <a:txBody>
                    <a:bodyPr/>
                    <a:lstStyle/>
                    <a:p>
                      <a:r>
                        <a:rPr lang="en-GB" sz="1400" dirty="0" smtClean="0"/>
                        <a:t>Date updated: September 2021</a:t>
                      </a:r>
                      <a:endParaRPr lang="en-GB" sz="1400" dirty="0"/>
                    </a:p>
                  </a:txBody>
                  <a:tcPr/>
                </a:tc>
                <a:tc hMerge="1">
                  <a:txBody>
                    <a:bodyPr/>
                    <a:lstStyle/>
                    <a:p>
                      <a:endParaRPr lang="en-GB"/>
                    </a:p>
                  </a:txBody>
                  <a:tcPr/>
                </a:tc>
                <a:tc>
                  <a:txBody>
                    <a:bodyPr/>
                    <a:lstStyle/>
                    <a:p>
                      <a:endParaRPr lang="en-GB" sz="1400"/>
                    </a:p>
                  </a:txBody>
                  <a:tcPr/>
                </a:tc>
                <a:extLst>
                  <a:ext uri="{0D108BD9-81ED-4DB2-BD59-A6C34878D82A}">
                    <a16:rowId xmlns:a16="http://schemas.microsoft.com/office/drawing/2014/main" val="3246564328"/>
                  </a:ext>
                </a:extLst>
              </a:tr>
              <a:tr h="358971">
                <a:tc gridSpan="4">
                  <a:txBody>
                    <a:bodyPr/>
                    <a:lstStyle/>
                    <a:p>
                      <a:r>
                        <a:rPr lang="en-GB" sz="1200" b="1" dirty="0" smtClean="0"/>
                        <a:t>Key Indicator 5:</a:t>
                      </a:r>
                      <a:r>
                        <a:rPr lang="en-GB" sz="1200" b="1" baseline="0" dirty="0" smtClean="0"/>
                        <a:t> Increased participation in competitive sport</a:t>
                      </a:r>
                      <a:endParaRPr lang="en-GB" sz="12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r>
                        <a:rPr lang="en-GB" sz="1200" dirty="0" smtClean="0"/>
                        <a:t>KI 5 Total Funding allocated:</a:t>
                      </a:r>
                      <a:r>
                        <a:rPr lang="en-GB" sz="1200" baseline="0" dirty="0" smtClean="0"/>
                        <a:t> £840</a:t>
                      </a:r>
                      <a:endParaRPr lang="en-GB" sz="1200" dirty="0" smtClean="0"/>
                    </a:p>
                    <a:p>
                      <a:r>
                        <a:rPr lang="en-GB" sz="1200" dirty="0" smtClean="0"/>
                        <a:t>Percentage </a:t>
                      </a:r>
                      <a:r>
                        <a:rPr lang="en-GB" sz="1200" dirty="0" smtClean="0"/>
                        <a:t>of total</a:t>
                      </a:r>
                      <a:r>
                        <a:rPr lang="en-GB" sz="1200" baseline="0" dirty="0" smtClean="0"/>
                        <a:t> allocation: 4.9% </a:t>
                      </a:r>
                      <a:endParaRPr lang="en-GB" sz="1200" dirty="0"/>
                    </a:p>
                  </a:txBody>
                  <a:tcPr/>
                </a:tc>
                <a:extLst>
                  <a:ext uri="{0D108BD9-81ED-4DB2-BD59-A6C34878D82A}">
                    <a16:rowId xmlns:a16="http://schemas.microsoft.com/office/drawing/2014/main" val="3943227874"/>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Sustainability and suggested next steps: </a:t>
                      </a:r>
                      <a:endParaRPr lang="en-GB" sz="1200" dirty="0"/>
                    </a:p>
                  </a:txBody>
                  <a:tcPr/>
                </a:tc>
                <a:extLst>
                  <a:ext uri="{0D108BD9-81ED-4DB2-BD59-A6C34878D82A}">
                    <a16:rowId xmlns:a16="http://schemas.microsoft.com/office/drawing/2014/main" val="3328992104"/>
                  </a:ext>
                </a:extLst>
              </a:tr>
              <a:tr h="1819527">
                <a:tc>
                  <a:txBody>
                    <a:bodyPr/>
                    <a:lstStyle/>
                    <a:p>
                      <a:r>
                        <a:rPr lang="en-GB" sz="1200" baseline="0" dirty="0" smtClean="0"/>
                        <a:t>Enabling involvement in a wide range of competitions.</a:t>
                      </a:r>
                    </a:p>
                    <a:p>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PE subject lead and Sports Coach to work collaboratively to ensure opportunities for pupils are maximised.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Continue to organise a competitive sports day, including trials, for children in KS2 who wish to take part enabling them to share their skills and develop competition experience. </a:t>
                      </a:r>
                      <a:endParaRPr lang="en-GB" sz="1200" dirty="0" smtClean="0"/>
                    </a:p>
                    <a:p>
                      <a:endParaRPr lang="en-GB" sz="1200" baseline="0" dirty="0" smtClean="0"/>
                    </a:p>
                  </a:txBody>
                  <a:tcPr/>
                </a:tc>
                <a:tc>
                  <a:txBody>
                    <a:bodyPr/>
                    <a:lstStyle/>
                    <a:p>
                      <a:r>
                        <a:rPr lang="en-GB" sz="1200" baseline="0" dirty="0" smtClean="0"/>
                        <a:t>PE subject lead, Sports Coach and/or support staff to support children when participating in competitions.</a:t>
                      </a:r>
                    </a:p>
                    <a:p>
                      <a:endParaRPr lang="en-GB" sz="1200" baseline="0" dirty="0" smtClean="0"/>
                    </a:p>
                    <a:p>
                      <a:r>
                        <a:rPr lang="en-GB" sz="1200" baseline="0" dirty="0" smtClean="0"/>
                        <a:t>Pay any fees for competitions. </a:t>
                      </a:r>
                    </a:p>
                    <a:p>
                      <a:endParaRPr lang="en-GB" sz="1200" baseline="0" dirty="0" smtClean="0"/>
                    </a:p>
                    <a:p>
                      <a:r>
                        <a:rPr lang="en-GB" sz="1200" baseline="0" dirty="0" smtClean="0"/>
                        <a:t>Sports Coach to organise </a:t>
                      </a:r>
                      <a:r>
                        <a:rPr lang="en-GB" sz="1200" baseline="0" smtClean="0"/>
                        <a:t>the Sports Day </a:t>
                      </a:r>
                      <a:r>
                        <a:rPr lang="en-GB" sz="1200" baseline="0" dirty="0" smtClean="0"/>
                        <a:t>alongside the non-competitive races. </a:t>
                      </a:r>
                    </a:p>
                    <a:p>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Communication with the parents/carers of children excelling in PE/Sport.</a:t>
                      </a:r>
                    </a:p>
                  </a:txBody>
                  <a:tcPr/>
                </a:tc>
                <a:tc>
                  <a:txBody>
                    <a:bodyPr/>
                    <a:lstStyle/>
                    <a:p>
                      <a:r>
                        <a:rPr lang="en-GB" sz="1200" dirty="0" smtClean="0"/>
                        <a:t>£640 (TA</a:t>
                      </a:r>
                      <a:r>
                        <a:rPr lang="en-GB" sz="1200" baseline="0" dirty="0" smtClean="0"/>
                        <a:t> support to events after school)</a:t>
                      </a:r>
                    </a:p>
                    <a:p>
                      <a:r>
                        <a:rPr lang="en-GB" sz="1200" baseline="0" dirty="0" smtClean="0"/>
                        <a:t>£200 fees</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baseline="0" dirty="0" smtClean="0"/>
                        <a:t>Children (including those excelling in individual sports) have the opportunity to take part in competitive events.</a:t>
                      </a:r>
                    </a:p>
                    <a:p>
                      <a:r>
                        <a:rPr lang="en-GB" sz="1200" baseline="0" dirty="0" smtClean="0"/>
                        <a:t> </a:t>
                      </a:r>
                    </a:p>
                    <a:p>
                      <a:r>
                        <a:rPr lang="en-GB" sz="1200" baseline="0" dirty="0" smtClean="0"/>
                        <a:t>Children have the opportunity to build relationships with their peers and pupils/staff from other schools. </a:t>
                      </a:r>
                    </a:p>
                    <a:p>
                      <a:endParaRPr lang="en-GB" sz="1200" baseline="0" dirty="0" smtClean="0"/>
                    </a:p>
                    <a:p>
                      <a:r>
                        <a:rPr lang="en-GB" sz="1200" baseline="0" dirty="0" smtClean="0"/>
                        <a:t>Parents/carers of high achieving children have direction as to how to provide further opportunities for their child. </a:t>
                      </a:r>
                    </a:p>
                  </a:txBody>
                  <a:tcPr>
                    <a:lnL w="12700" cap="flat" cmpd="sng" algn="ctr">
                      <a:solidFill>
                        <a:schemeClr val="bg1"/>
                      </a:solidFill>
                      <a:prstDash val="solid"/>
                      <a:round/>
                      <a:headEnd type="none" w="med" len="med"/>
                      <a:tailEnd type="none" w="med" len="med"/>
                    </a:lnL>
                  </a:tcPr>
                </a:tc>
                <a:tc>
                  <a:txBody>
                    <a:bodyPr/>
                    <a:lstStyle/>
                    <a:p>
                      <a:r>
                        <a:rPr lang="en-GB" sz="1200" baseline="0" dirty="0" smtClean="0"/>
                        <a:t>Organise competitions within the collaboration and with schools in Gainsborough/Lincolnshire.</a:t>
                      </a:r>
                    </a:p>
                    <a:p>
                      <a:endParaRPr lang="en-GB" sz="1200" baseline="0" dirty="0" smtClean="0"/>
                    </a:p>
                    <a:p>
                      <a:r>
                        <a:rPr lang="en-GB" sz="1200" baseline="0" dirty="0" smtClean="0"/>
                        <a:t>Look for and develop opportunities for KS1 school competitions. </a:t>
                      </a:r>
                    </a:p>
                    <a:p>
                      <a:endParaRPr lang="en-GB" sz="1200" baseline="0" dirty="0" smtClean="0"/>
                    </a:p>
                    <a:p>
                      <a:endParaRPr lang="en-GB" sz="1200" baseline="0" dirty="0" smtClean="0"/>
                    </a:p>
                    <a:p>
                      <a:endParaRPr lang="en-GB" sz="1200" baseline="0" dirty="0" smtClean="0"/>
                    </a:p>
                  </a:txBody>
                  <a:tcPr/>
                </a:tc>
                <a:extLst>
                  <a:ext uri="{0D108BD9-81ED-4DB2-BD59-A6C34878D82A}">
                    <a16:rowId xmlns:a16="http://schemas.microsoft.com/office/drawing/2014/main" val="1274183163"/>
                  </a:ext>
                </a:extLst>
              </a:tr>
            </a:tbl>
          </a:graphicData>
        </a:graphic>
      </p:graphicFrame>
    </p:spTree>
    <p:extLst>
      <p:ext uri="{BB962C8B-B14F-4D97-AF65-F5344CB8AC3E}">
        <p14:creationId xmlns:p14="http://schemas.microsoft.com/office/powerpoint/2010/main" val="3050211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389</TotalTime>
  <Words>1460</Words>
  <Application>Microsoft Office PowerPoint</Application>
  <PresentationFormat>Widescreen</PresentationFormat>
  <Paragraphs>155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Duke</dc:creator>
  <cp:lastModifiedBy>Karl Duke</cp:lastModifiedBy>
  <cp:revision>24</cp:revision>
  <dcterms:created xsi:type="dcterms:W3CDTF">2021-11-08T09:29:44Z</dcterms:created>
  <dcterms:modified xsi:type="dcterms:W3CDTF">2021-11-10T14:58:47Z</dcterms:modified>
</cp:coreProperties>
</file>