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handoutMasterIdLst>
    <p:handoutMasterId r:id="rId14"/>
  </p:handoutMasterIdLst>
  <p:sldIdLst>
    <p:sldId id="256" r:id="rId2"/>
    <p:sldId id="257" r:id="rId3"/>
    <p:sldId id="271" r:id="rId4"/>
    <p:sldId id="258" r:id="rId5"/>
    <p:sldId id="261" r:id="rId6"/>
    <p:sldId id="268" r:id="rId7"/>
    <p:sldId id="264" r:id="rId8"/>
    <p:sldId id="266" r:id="rId9"/>
    <p:sldId id="262" r:id="rId10"/>
    <p:sldId id="265" r:id="rId11"/>
    <p:sldId id="259" r:id="rId12"/>
    <p:sldId id="260"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CC66"/>
    <a:srgbClr val="FF6600"/>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CADBD93-B132-4DF8-834D-16900B55E7C0}" type="datetimeFigureOut">
              <a:rPr lang="en-GB" smtClean="0"/>
              <a:t>14/06/2021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4D441E3-1F51-4DE4-80E2-0D287921F4F2}" type="slidenum">
              <a:rPr lang="en-GB" smtClean="0"/>
              <a:t>‹#›</a:t>
            </a:fld>
            <a:endParaRPr lang="en-GB"/>
          </a:p>
        </p:txBody>
      </p:sp>
    </p:spTree>
    <p:extLst>
      <p:ext uri="{BB962C8B-B14F-4D97-AF65-F5344CB8AC3E}">
        <p14:creationId xmlns:p14="http://schemas.microsoft.com/office/powerpoint/2010/main" val="11821241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C7DD26-9451-4BD6-9097-FE65B41A98FA}"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9C0483-A40D-43CD-9057-F0D37972BCBB}" type="slidenum">
              <a:rPr lang="en-GB" smtClean="0"/>
              <a:t>‹#›</a:t>
            </a:fld>
            <a:endParaRPr lang="en-GB"/>
          </a:p>
        </p:txBody>
      </p:sp>
    </p:spTree>
    <p:extLst>
      <p:ext uri="{BB962C8B-B14F-4D97-AF65-F5344CB8AC3E}">
        <p14:creationId xmlns:p14="http://schemas.microsoft.com/office/powerpoint/2010/main" val="2664015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C7DD26-9451-4BD6-9097-FE65B41A98FA}"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9C0483-A40D-43CD-9057-F0D37972BCBB}" type="slidenum">
              <a:rPr lang="en-GB" smtClean="0"/>
              <a:t>‹#›</a:t>
            </a:fld>
            <a:endParaRPr lang="en-GB"/>
          </a:p>
        </p:txBody>
      </p:sp>
    </p:spTree>
    <p:extLst>
      <p:ext uri="{BB962C8B-B14F-4D97-AF65-F5344CB8AC3E}">
        <p14:creationId xmlns:p14="http://schemas.microsoft.com/office/powerpoint/2010/main" val="121495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C7DD26-9451-4BD6-9097-FE65B41A98FA}"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9C0483-A40D-43CD-9057-F0D37972BCB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92943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C7DD26-9451-4BD6-9097-FE65B41A98FA}"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9C0483-A40D-43CD-9057-F0D37972BCBB}" type="slidenum">
              <a:rPr lang="en-GB" smtClean="0"/>
              <a:t>‹#›</a:t>
            </a:fld>
            <a:endParaRPr lang="en-GB"/>
          </a:p>
        </p:txBody>
      </p:sp>
    </p:spTree>
    <p:extLst>
      <p:ext uri="{BB962C8B-B14F-4D97-AF65-F5344CB8AC3E}">
        <p14:creationId xmlns:p14="http://schemas.microsoft.com/office/powerpoint/2010/main" val="1682906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C7DD26-9451-4BD6-9097-FE65B41A98FA}"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9C0483-A40D-43CD-9057-F0D37972BCB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1097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C7DD26-9451-4BD6-9097-FE65B41A98FA}"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9C0483-A40D-43CD-9057-F0D37972BCBB}" type="slidenum">
              <a:rPr lang="en-GB" smtClean="0"/>
              <a:t>‹#›</a:t>
            </a:fld>
            <a:endParaRPr lang="en-GB"/>
          </a:p>
        </p:txBody>
      </p:sp>
    </p:spTree>
    <p:extLst>
      <p:ext uri="{BB962C8B-B14F-4D97-AF65-F5344CB8AC3E}">
        <p14:creationId xmlns:p14="http://schemas.microsoft.com/office/powerpoint/2010/main" val="3495864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C7DD26-9451-4BD6-9097-FE65B41A98FA}"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9C0483-A40D-43CD-9057-F0D37972BCBB}" type="slidenum">
              <a:rPr lang="en-GB" smtClean="0"/>
              <a:t>‹#›</a:t>
            </a:fld>
            <a:endParaRPr lang="en-GB"/>
          </a:p>
        </p:txBody>
      </p:sp>
    </p:spTree>
    <p:extLst>
      <p:ext uri="{BB962C8B-B14F-4D97-AF65-F5344CB8AC3E}">
        <p14:creationId xmlns:p14="http://schemas.microsoft.com/office/powerpoint/2010/main" val="355910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C7DD26-9451-4BD6-9097-FE65B41A98FA}"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9C0483-A40D-43CD-9057-F0D37972BCBB}" type="slidenum">
              <a:rPr lang="en-GB" smtClean="0"/>
              <a:t>‹#›</a:t>
            </a:fld>
            <a:endParaRPr lang="en-GB"/>
          </a:p>
        </p:txBody>
      </p:sp>
    </p:spTree>
    <p:extLst>
      <p:ext uri="{BB962C8B-B14F-4D97-AF65-F5344CB8AC3E}">
        <p14:creationId xmlns:p14="http://schemas.microsoft.com/office/powerpoint/2010/main" val="340203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C7DD26-9451-4BD6-9097-FE65B41A98FA}"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9C0483-A40D-43CD-9057-F0D37972BCBB}" type="slidenum">
              <a:rPr lang="en-GB" smtClean="0"/>
              <a:t>‹#›</a:t>
            </a:fld>
            <a:endParaRPr lang="en-GB"/>
          </a:p>
        </p:txBody>
      </p:sp>
    </p:spTree>
    <p:extLst>
      <p:ext uri="{BB962C8B-B14F-4D97-AF65-F5344CB8AC3E}">
        <p14:creationId xmlns:p14="http://schemas.microsoft.com/office/powerpoint/2010/main" val="303461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C7DD26-9451-4BD6-9097-FE65B41A98FA}"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9C0483-A40D-43CD-9057-F0D37972BCBB}" type="slidenum">
              <a:rPr lang="en-GB" smtClean="0"/>
              <a:t>‹#›</a:t>
            </a:fld>
            <a:endParaRPr lang="en-GB"/>
          </a:p>
        </p:txBody>
      </p:sp>
    </p:spTree>
    <p:extLst>
      <p:ext uri="{BB962C8B-B14F-4D97-AF65-F5344CB8AC3E}">
        <p14:creationId xmlns:p14="http://schemas.microsoft.com/office/powerpoint/2010/main" val="280583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C7DD26-9451-4BD6-9097-FE65B41A98FA}" type="datetimeFigureOut">
              <a:rPr lang="en-GB" smtClean="0"/>
              <a:t>14/06/2021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9C0483-A40D-43CD-9057-F0D37972BCBB}" type="slidenum">
              <a:rPr lang="en-GB" smtClean="0"/>
              <a:t>‹#›</a:t>
            </a:fld>
            <a:endParaRPr lang="en-GB"/>
          </a:p>
        </p:txBody>
      </p:sp>
    </p:spTree>
    <p:extLst>
      <p:ext uri="{BB962C8B-B14F-4D97-AF65-F5344CB8AC3E}">
        <p14:creationId xmlns:p14="http://schemas.microsoft.com/office/powerpoint/2010/main" val="2368109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C7DD26-9451-4BD6-9097-FE65B41A98FA}" type="datetimeFigureOut">
              <a:rPr lang="en-GB" smtClean="0"/>
              <a:t>14/06/2021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9C0483-A40D-43CD-9057-F0D37972BCBB}" type="slidenum">
              <a:rPr lang="en-GB" smtClean="0"/>
              <a:t>‹#›</a:t>
            </a:fld>
            <a:endParaRPr lang="en-GB"/>
          </a:p>
        </p:txBody>
      </p:sp>
    </p:spTree>
    <p:extLst>
      <p:ext uri="{BB962C8B-B14F-4D97-AF65-F5344CB8AC3E}">
        <p14:creationId xmlns:p14="http://schemas.microsoft.com/office/powerpoint/2010/main" val="407745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C7DD26-9451-4BD6-9097-FE65B41A98FA}" type="datetimeFigureOut">
              <a:rPr lang="en-GB" smtClean="0"/>
              <a:t>14/06/2021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9C0483-A40D-43CD-9057-F0D37972BCBB}" type="slidenum">
              <a:rPr lang="en-GB" smtClean="0"/>
              <a:t>‹#›</a:t>
            </a:fld>
            <a:endParaRPr lang="en-GB"/>
          </a:p>
        </p:txBody>
      </p:sp>
    </p:spTree>
    <p:extLst>
      <p:ext uri="{BB962C8B-B14F-4D97-AF65-F5344CB8AC3E}">
        <p14:creationId xmlns:p14="http://schemas.microsoft.com/office/powerpoint/2010/main" val="1480472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7DD26-9451-4BD6-9097-FE65B41A98FA}" type="datetimeFigureOut">
              <a:rPr lang="en-GB" smtClean="0"/>
              <a:t>14/06/2021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9C0483-A40D-43CD-9057-F0D37972BCBB}" type="slidenum">
              <a:rPr lang="en-GB" smtClean="0"/>
              <a:t>‹#›</a:t>
            </a:fld>
            <a:endParaRPr lang="en-GB"/>
          </a:p>
        </p:txBody>
      </p:sp>
    </p:spTree>
    <p:extLst>
      <p:ext uri="{BB962C8B-B14F-4D97-AF65-F5344CB8AC3E}">
        <p14:creationId xmlns:p14="http://schemas.microsoft.com/office/powerpoint/2010/main" val="294730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C7DD26-9451-4BD6-9097-FE65B41A98FA}" type="datetimeFigureOut">
              <a:rPr lang="en-GB" smtClean="0"/>
              <a:t>14/06/2021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9C0483-A40D-43CD-9057-F0D37972BCBB}" type="slidenum">
              <a:rPr lang="en-GB" smtClean="0"/>
              <a:t>‹#›</a:t>
            </a:fld>
            <a:endParaRPr lang="en-GB"/>
          </a:p>
        </p:txBody>
      </p:sp>
    </p:spTree>
    <p:extLst>
      <p:ext uri="{BB962C8B-B14F-4D97-AF65-F5344CB8AC3E}">
        <p14:creationId xmlns:p14="http://schemas.microsoft.com/office/powerpoint/2010/main" val="74340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9C0483-A40D-43CD-9057-F0D37972BCBB}" type="slidenum">
              <a:rPr lang="en-GB" smtClean="0"/>
              <a:t>‹#›</a:t>
            </a:fld>
            <a:endParaRPr lang="en-GB"/>
          </a:p>
        </p:txBody>
      </p:sp>
      <p:sp>
        <p:nvSpPr>
          <p:cNvPr id="5" name="Date Placeholder 4"/>
          <p:cNvSpPr>
            <a:spLocks noGrp="1"/>
          </p:cNvSpPr>
          <p:nvPr>
            <p:ph type="dt" sz="half" idx="10"/>
          </p:nvPr>
        </p:nvSpPr>
        <p:spPr/>
        <p:txBody>
          <a:bodyPr/>
          <a:lstStyle/>
          <a:p>
            <a:fld id="{53C7DD26-9451-4BD6-9097-FE65B41A98FA}" type="datetimeFigureOut">
              <a:rPr lang="en-GB" smtClean="0"/>
              <a:t>14/06/2021</a:t>
            </a:fld>
            <a:endParaRPr lang="en-GB"/>
          </a:p>
        </p:txBody>
      </p:sp>
    </p:spTree>
    <p:extLst>
      <p:ext uri="{BB962C8B-B14F-4D97-AF65-F5344CB8AC3E}">
        <p14:creationId xmlns:p14="http://schemas.microsoft.com/office/powerpoint/2010/main" val="183495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C7DD26-9451-4BD6-9097-FE65B41A98FA}" type="datetimeFigureOut">
              <a:rPr lang="en-GB" smtClean="0"/>
              <a:t>14/06/2021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19C0483-A40D-43CD-9057-F0D37972BCBB}" type="slidenum">
              <a:rPr lang="en-GB" smtClean="0"/>
              <a:t>‹#›</a:t>
            </a:fld>
            <a:endParaRPr lang="en-GB"/>
          </a:p>
        </p:txBody>
      </p:sp>
    </p:spTree>
    <p:extLst>
      <p:ext uri="{BB962C8B-B14F-4D97-AF65-F5344CB8AC3E}">
        <p14:creationId xmlns:p14="http://schemas.microsoft.com/office/powerpoint/2010/main" val="289323966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6.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4765" y="1606731"/>
            <a:ext cx="5473338" cy="4937761"/>
          </a:xfrm>
        </p:spPr>
        <p:txBody>
          <a:bodyPr>
            <a:normAutofit fontScale="90000"/>
          </a:bodyPr>
          <a:lstStyle/>
          <a:p>
            <a:pPr algn="l"/>
            <a:r>
              <a:rPr lang="en-GB" dirty="0"/>
              <a:t/>
            </a:r>
            <a:br>
              <a:rPr lang="en-GB" dirty="0"/>
            </a:br>
            <a:r>
              <a:rPr lang="en-GB" dirty="0">
                <a:solidFill>
                  <a:srgbClr val="002060"/>
                </a:solidFill>
                <a:latin typeface="Calibri" panose="020F0502020204030204" pitchFamily="34" charset="0"/>
                <a:cs typeface="Calibri" panose="020F0502020204030204" pitchFamily="34" charset="0"/>
              </a:rPr>
              <a:t>T</a:t>
            </a:r>
            <a:r>
              <a:rPr lang="en-GB" dirty="0" smtClean="0">
                <a:solidFill>
                  <a:srgbClr val="002060"/>
                </a:solidFill>
                <a:latin typeface="Calibri" panose="020F0502020204030204" pitchFamily="34" charset="0"/>
                <a:cs typeface="Calibri" panose="020F0502020204030204" pitchFamily="34" charset="0"/>
              </a:rPr>
              <a:t>he </a:t>
            </a:r>
            <a:r>
              <a:rPr lang="en-GB" dirty="0" err="1" smtClean="0">
                <a:solidFill>
                  <a:srgbClr val="002060"/>
                </a:solidFill>
                <a:latin typeface="Calibri" panose="020F0502020204030204" pitchFamily="34" charset="0"/>
                <a:cs typeface="Calibri" panose="020F0502020204030204" pitchFamily="34" charset="0"/>
              </a:rPr>
              <a:t>BcL</a:t>
            </a:r>
            <a:r>
              <a:rPr lang="en-GB" dirty="0" smtClean="0">
                <a:solidFill>
                  <a:srgbClr val="002060"/>
                </a:solidFill>
                <a:latin typeface="Calibri" panose="020F0502020204030204" pitchFamily="34" charset="0"/>
                <a:cs typeface="Calibri" panose="020F0502020204030204" pitchFamily="34" charset="0"/>
              </a:rPr>
              <a:t> </a:t>
            </a:r>
            <a:r>
              <a:rPr lang="en-GB" dirty="0">
                <a:solidFill>
                  <a:srgbClr val="002060"/>
                </a:solidFill>
                <a:latin typeface="Calibri" panose="020F0502020204030204" pitchFamily="34" charset="0"/>
                <a:cs typeface="Calibri" panose="020F0502020204030204" pitchFamily="34" charset="0"/>
              </a:rPr>
              <a:t/>
            </a:r>
            <a:br>
              <a:rPr lang="en-GB" dirty="0">
                <a:solidFill>
                  <a:srgbClr val="002060"/>
                </a:solidFill>
                <a:latin typeface="Calibri" panose="020F0502020204030204" pitchFamily="34" charset="0"/>
                <a:cs typeface="Calibri" panose="020F0502020204030204" pitchFamily="34" charset="0"/>
              </a:rPr>
            </a:br>
            <a:r>
              <a:rPr lang="en-GB" dirty="0">
                <a:solidFill>
                  <a:srgbClr val="002060"/>
                </a:solidFill>
                <a:latin typeface="Calibri" panose="020F0502020204030204" pitchFamily="34" charset="0"/>
                <a:cs typeface="Calibri" panose="020F0502020204030204" pitchFamily="34" charset="0"/>
              </a:rPr>
              <a:t>Reading-Inspired </a:t>
            </a:r>
            <a:r>
              <a:rPr lang="en-GB" dirty="0" smtClean="0">
                <a:solidFill>
                  <a:srgbClr val="002060"/>
                </a:solidFill>
                <a:latin typeface="Calibri" panose="020F0502020204030204" pitchFamily="34" charset="0"/>
                <a:cs typeface="Calibri" panose="020F0502020204030204" pitchFamily="34" charset="0"/>
              </a:rPr>
              <a:t>Curriculum</a:t>
            </a:r>
            <a:br>
              <a:rPr lang="en-GB" dirty="0" smtClean="0">
                <a:solidFill>
                  <a:srgbClr val="002060"/>
                </a:solidFill>
                <a:latin typeface="Calibri" panose="020F0502020204030204" pitchFamily="34" charset="0"/>
                <a:cs typeface="Calibri" panose="020F0502020204030204" pitchFamily="34" charset="0"/>
              </a:rPr>
            </a:br>
            <a:r>
              <a:rPr lang="en-GB" dirty="0">
                <a:solidFill>
                  <a:srgbClr val="002060"/>
                </a:solidFill>
                <a:latin typeface="Calibri" panose="020F0502020204030204" pitchFamily="34" charset="0"/>
                <a:cs typeface="Calibri" panose="020F0502020204030204" pitchFamily="34" charset="0"/>
              </a:rPr>
              <a:t/>
            </a:r>
            <a:br>
              <a:rPr lang="en-GB" dirty="0">
                <a:solidFill>
                  <a:srgbClr val="002060"/>
                </a:solidFill>
                <a:latin typeface="Calibri" panose="020F0502020204030204" pitchFamily="34" charset="0"/>
                <a:cs typeface="Calibri" panose="020F0502020204030204" pitchFamily="34" charset="0"/>
              </a:rPr>
            </a:br>
            <a:r>
              <a:rPr lang="en-GB" dirty="0">
                <a:solidFill>
                  <a:srgbClr val="002060"/>
                </a:solidFill>
                <a:latin typeface="Calibri" panose="020F0502020204030204" pitchFamily="34" charset="0"/>
                <a:cs typeface="Calibri" panose="020F0502020204030204" pitchFamily="34" charset="0"/>
              </a:rPr>
              <a:t>Developments for </a:t>
            </a:r>
            <a:r>
              <a:rPr lang="en-GB" dirty="0" smtClean="0">
                <a:solidFill>
                  <a:srgbClr val="002060"/>
                </a:solidFill>
                <a:latin typeface="Calibri" panose="020F0502020204030204" pitchFamily="34" charset="0"/>
                <a:cs typeface="Calibri" panose="020F0502020204030204" pitchFamily="34" charset="0"/>
              </a:rPr>
              <a:t>September 2021</a:t>
            </a:r>
            <a:endParaRPr lang="en-GB" dirty="0">
              <a:solidFill>
                <a:srgbClr val="002060"/>
              </a:solidFill>
            </a:endParaRPr>
          </a:p>
        </p:txBody>
      </p:sp>
      <p:pic>
        <p:nvPicPr>
          <p:cNvPr id="3" name="Picture 2" descr="F:\Blyton Schoo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94869" y="5878285"/>
            <a:ext cx="872671" cy="870493"/>
          </a:xfrm>
          <a:prstGeom prst="rect">
            <a:avLst/>
          </a:prstGeom>
          <a:noFill/>
          <a:ln>
            <a:noFill/>
          </a:ln>
        </p:spPr>
      </p:pic>
      <p:pic>
        <p:nvPicPr>
          <p:cNvPr id="4" name="Picture 3"/>
          <p:cNvPicPr>
            <a:picLocks noChangeAspect="1"/>
          </p:cNvPicPr>
          <p:nvPr/>
        </p:nvPicPr>
        <p:blipFill rotWithShape="1">
          <a:blip r:embed="rId3"/>
          <a:srcRect l="20416" t="24732" r="18843" b="14554"/>
          <a:stretch/>
        </p:blipFill>
        <p:spPr>
          <a:xfrm rot="1301193">
            <a:off x="6953702" y="929790"/>
            <a:ext cx="4668176" cy="2623438"/>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rotWithShape="1">
          <a:blip r:embed="rId4"/>
          <a:srcRect l="20416" t="22947" r="19044" b="14733"/>
          <a:stretch/>
        </p:blipFill>
        <p:spPr>
          <a:xfrm rot="799532">
            <a:off x="5758202" y="2135388"/>
            <a:ext cx="4920015" cy="2847572"/>
          </a:xfrm>
          <a:prstGeom prst="roundRect">
            <a:avLst>
              <a:gd name="adj" fmla="val 16667"/>
            </a:avLst>
          </a:prstGeom>
          <a:ln>
            <a:noFill/>
          </a:ln>
          <a:effectLst>
            <a:glow rad="1397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96523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925" y="1905721"/>
            <a:ext cx="7961801" cy="3323987"/>
          </a:xfrm>
          <a:prstGeom prst="rect">
            <a:avLst/>
          </a:prstGeom>
          <a:solidFill>
            <a:schemeClr val="bg1"/>
          </a:solidFill>
          <a:ln w="38100">
            <a:solidFill>
              <a:srgbClr val="002060"/>
            </a:solidFill>
          </a:ln>
        </p:spPr>
        <p:txBody>
          <a:bodyPr wrap="square" rtlCol="0">
            <a:spAutoFit/>
          </a:bodyPr>
          <a:lstStyle/>
          <a:p>
            <a:r>
              <a:rPr lang="en-GB" sz="1400" b="1" dirty="0" smtClean="0">
                <a:latin typeface="Calibri" panose="020F0502020204030204" pitchFamily="34" charset="0"/>
                <a:cs typeface="Calibri" panose="020F0502020204030204" pitchFamily="34" charset="0"/>
              </a:rPr>
              <a:t>DIVERSITY</a:t>
            </a:r>
            <a:r>
              <a:rPr lang="en-GB" sz="1400" dirty="0" smtClean="0">
                <a:latin typeface="Calibri" panose="020F0502020204030204" pitchFamily="34" charset="0"/>
                <a:cs typeface="Calibri" panose="020F0502020204030204" pitchFamily="34" charset="0"/>
              </a:rPr>
              <a:t>: </a:t>
            </a:r>
            <a:r>
              <a:rPr lang="en-GB" sz="1400" dirty="0">
                <a:latin typeface="Calibri" panose="020F0502020204030204" pitchFamily="34" charset="0"/>
                <a:cs typeface="Calibri" panose="020F0502020204030204" pitchFamily="34" charset="0"/>
              </a:rPr>
              <a:t>	</a:t>
            </a:r>
            <a:r>
              <a:rPr lang="en-GB" sz="1400" dirty="0" smtClean="0">
                <a:latin typeface="Calibri" panose="020F0502020204030204" pitchFamily="34" charset="0"/>
                <a:cs typeface="Calibri" panose="020F0502020204030204" pitchFamily="34" charset="0"/>
              </a:rPr>
              <a:t>			We learn about and respect the </a:t>
            </a:r>
            <a:r>
              <a:rPr lang="en-GB" sz="1400" b="1" dirty="0" smtClean="0">
                <a:latin typeface="Calibri" panose="020F0502020204030204" pitchFamily="34" charset="0"/>
                <a:cs typeface="Calibri" panose="020F0502020204030204" pitchFamily="34" charset="0"/>
              </a:rPr>
              <a:t>DIVERSITY </a:t>
            </a:r>
            <a:r>
              <a:rPr lang="en-GB" sz="1400" dirty="0" smtClean="0">
                <a:latin typeface="Calibri" panose="020F0502020204030204" pitchFamily="34" charset="0"/>
                <a:cs typeface="Calibri" panose="020F0502020204030204" pitchFamily="34" charset="0"/>
              </a:rPr>
              <a:t>in the world around us through 						the lives of people past and the present  </a:t>
            </a:r>
          </a:p>
          <a:p>
            <a:endParaRPr lang="en-GB" sz="1400" dirty="0">
              <a:latin typeface="Calibri" panose="020F0502020204030204" pitchFamily="34" charset="0"/>
              <a:cs typeface="Calibri" panose="020F0502020204030204" pitchFamily="34" charset="0"/>
            </a:endParaRPr>
          </a:p>
          <a:p>
            <a:r>
              <a:rPr lang="en-GB" sz="1400" b="1" dirty="0" smtClean="0">
                <a:solidFill>
                  <a:srgbClr val="FF0000"/>
                </a:solidFill>
                <a:latin typeface="Calibri" panose="020F0502020204030204" pitchFamily="34" charset="0"/>
                <a:cs typeface="Calibri" panose="020F0502020204030204" pitchFamily="34" charset="0"/>
              </a:rPr>
              <a:t>LEADERSHIP</a:t>
            </a:r>
            <a:r>
              <a:rPr lang="en-GB" sz="1400" dirty="0" smtClean="0">
                <a:solidFill>
                  <a:srgbClr val="FF0000"/>
                </a:solidFill>
                <a:latin typeface="Calibri" panose="020F0502020204030204" pitchFamily="34" charset="0"/>
                <a:cs typeface="Calibri" panose="020F0502020204030204" pitchFamily="34" charset="0"/>
              </a:rPr>
              <a:t>: 			</a:t>
            </a:r>
            <a:r>
              <a:rPr lang="en-GB" sz="1400" dirty="0" smtClean="0">
                <a:latin typeface="Calibri" panose="020F0502020204030204" pitchFamily="34" charset="0"/>
                <a:cs typeface="Calibri" panose="020F0502020204030204" pitchFamily="34" charset="0"/>
              </a:rPr>
              <a:t>We learn about </a:t>
            </a:r>
            <a:r>
              <a:rPr lang="en-GB" sz="1400" b="1" dirty="0" smtClean="0">
                <a:solidFill>
                  <a:srgbClr val="FF0000"/>
                </a:solidFill>
                <a:latin typeface="Calibri" panose="020F0502020204030204" pitchFamily="34" charset="0"/>
                <a:cs typeface="Calibri" panose="020F0502020204030204" pitchFamily="34" charset="0"/>
              </a:rPr>
              <a:t>LEADERS</a:t>
            </a:r>
            <a:r>
              <a:rPr lang="en-GB" sz="1400" dirty="0" smtClean="0">
                <a:latin typeface="Calibri" panose="020F0502020204030204" pitchFamily="34" charset="0"/>
                <a:cs typeface="Calibri" panose="020F0502020204030204" pitchFamily="34" charset="0"/>
              </a:rPr>
              <a:t> who have made a positive impact on the world 						around them</a:t>
            </a:r>
          </a:p>
          <a:p>
            <a:r>
              <a:rPr lang="en-GB" sz="1400" dirty="0">
                <a:latin typeface="Calibri" panose="020F0502020204030204" pitchFamily="34" charset="0"/>
                <a:cs typeface="Calibri" panose="020F0502020204030204" pitchFamily="34" charset="0"/>
              </a:rPr>
              <a:t>	</a:t>
            </a:r>
            <a:r>
              <a:rPr lang="en-GB" sz="1400" dirty="0" smtClean="0">
                <a:latin typeface="Calibri" panose="020F0502020204030204" pitchFamily="34" charset="0"/>
                <a:cs typeface="Calibri" panose="020F0502020204030204" pitchFamily="34" charset="0"/>
              </a:rPr>
              <a:t>					</a:t>
            </a:r>
          </a:p>
          <a:p>
            <a:r>
              <a:rPr lang="en-GB" sz="1400" b="1" dirty="0" smtClean="0">
                <a:solidFill>
                  <a:srgbClr val="7030A0"/>
                </a:solidFill>
                <a:latin typeface="Calibri" panose="020F0502020204030204" pitchFamily="34" charset="0"/>
                <a:cs typeface="Calibri" panose="020F0502020204030204" pitchFamily="34" charset="0"/>
              </a:rPr>
              <a:t>EXPLORATION:</a:t>
            </a:r>
            <a:r>
              <a:rPr lang="en-GB" sz="1400" dirty="0" smtClean="0">
                <a:solidFill>
                  <a:srgbClr val="7030A0"/>
                </a:solidFill>
                <a:latin typeface="Calibri" panose="020F0502020204030204" pitchFamily="34" charset="0"/>
                <a:cs typeface="Calibri" panose="020F0502020204030204" pitchFamily="34" charset="0"/>
              </a:rPr>
              <a:t> </a:t>
            </a:r>
            <a:r>
              <a:rPr lang="en-GB" sz="1400" dirty="0" smtClean="0">
                <a:latin typeface="Calibri" panose="020F0502020204030204" pitchFamily="34" charset="0"/>
                <a:cs typeface="Calibri" panose="020F0502020204030204" pitchFamily="34" charset="0"/>
              </a:rPr>
              <a:t>			We learn about </a:t>
            </a:r>
            <a:r>
              <a:rPr lang="en-GB" sz="1400" b="1" dirty="0" smtClean="0">
                <a:solidFill>
                  <a:srgbClr val="7030A0"/>
                </a:solidFill>
                <a:latin typeface="Calibri" panose="020F0502020204030204" pitchFamily="34" charset="0"/>
                <a:cs typeface="Calibri" panose="020F0502020204030204" pitchFamily="34" charset="0"/>
              </a:rPr>
              <a:t>EXPLORERS</a:t>
            </a:r>
            <a:r>
              <a:rPr lang="en-GB" sz="1400" dirty="0" smtClean="0">
                <a:latin typeface="Calibri" panose="020F0502020204030204" pitchFamily="34" charset="0"/>
                <a:cs typeface="Calibri" panose="020F0502020204030204" pitchFamily="34" charset="0"/>
              </a:rPr>
              <a:t> who have broadened our view of the world </a:t>
            </a:r>
          </a:p>
          <a:p>
            <a:r>
              <a:rPr lang="en-GB" sz="1400" dirty="0">
                <a:latin typeface="Calibri" panose="020F0502020204030204" pitchFamily="34" charset="0"/>
                <a:cs typeface="Calibri" panose="020F0502020204030204" pitchFamily="34" charset="0"/>
              </a:rPr>
              <a:t>	</a:t>
            </a:r>
            <a:r>
              <a:rPr lang="en-GB" sz="1400" dirty="0" smtClean="0">
                <a:latin typeface="Calibri" panose="020F0502020204030204" pitchFamily="34" charset="0"/>
                <a:cs typeface="Calibri" panose="020F0502020204030204" pitchFamily="34" charset="0"/>
              </a:rPr>
              <a:t>				and beyond</a:t>
            </a:r>
          </a:p>
          <a:p>
            <a:r>
              <a:rPr lang="en-GB" sz="1400" dirty="0">
                <a:latin typeface="Calibri" panose="020F0502020204030204" pitchFamily="34" charset="0"/>
                <a:cs typeface="Calibri" panose="020F0502020204030204" pitchFamily="34" charset="0"/>
              </a:rPr>
              <a:t>	</a:t>
            </a:r>
            <a:r>
              <a:rPr lang="en-GB" sz="1400" dirty="0" smtClean="0">
                <a:latin typeface="Calibri" panose="020F0502020204030204" pitchFamily="34" charset="0"/>
                <a:cs typeface="Calibri" panose="020F0502020204030204" pitchFamily="34" charset="0"/>
              </a:rPr>
              <a:t>					</a:t>
            </a:r>
          </a:p>
          <a:p>
            <a:r>
              <a:rPr lang="en-GB" sz="1400" b="1" dirty="0" smtClean="0">
                <a:solidFill>
                  <a:srgbClr val="00CC00"/>
                </a:solidFill>
                <a:latin typeface="Calibri" panose="020F0502020204030204" pitchFamily="34" charset="0"/>
                <a:cs typeface="Calibri" panose="020F0502020204030204" pitchFamily="34" charset="0"/>
              </a:rPr>
              <a:t>INNOVATION &amp; PROGRESS: </a:t>
            </a:r>
            <a:r>
              <a:rPr lang="en-GB" sz="1400" dirty="0" smtClean="0">
                <a:solidFill>
                  <a:srgbClr val="006600"/>
                </a:solidFill>
                <a:latin typeface="Calibri" panose="020F0502020204030204" pitchFamily="34" charset="0"/>
                <a:cs typeface="Calibri" panose="020F0502020204030204" pitchFamily="34" charset="0"/>
              </a:rPr>
              <a:t>	</a:t>
            </a:r>
            <a:r>
              <a:rPr lang="en-GB" sz="1400" dirty="0" smtClean="0">
                <a:latin typeface="Calibri" panose="020F0502020204030204" pitchFamily="34" charset="0"/>
                <a:cs typeface="Calibri" panose="020F0502020204030204" pitchFamily="34" charset="0"/>
              </a:rPr>
              <a:t>We learn about </a:t>
            </a:r>
            <a:r>
              <a:rPr lang="en-GB" sz="1400" b="1" dirty="0" smtClean="0">
                <a:solidFill>
                  <a:srgbClr val="00CC00"/>
                </a:solidFill>
                <a:latin typeface="Calibri" panose="020F0502020204030204" pitchFamily="34" charset="0"/>
                <a:cs typeface="Calibri" panose="020F0502020204030204" pitchFamily="34" charset="0"/>
              </a:rPr>
              <a:t>INNOVATORS</a:t>
            </a:r>
            <a:r>
              <a:rPr lang="en-GB" sz="1400" dirty="0" smtClean="0">
                <a:latin typeface="Calibri" panose="020F0502020204030204" pitchFamily="34" charset="0"/>
                <a:cs typeface="Calibri" panose="020F0502020204030204" pitchFamily="34" charset="0"/>
              </a:rPr>
              <a:t> who have shown perseverance, resilience </a:t>
            </a:r>
          </a:p>
          <a:p>
            <a:r>
              <a:rPr lang="en-GB" sz="1400" dirty="0">
                <a:latin typeface="Calibri" panose="020F0502020204030204" pitchFamily="34" charset="0"/>
                <a:cs typeface="Calibri" panose="020F0502020204030204" pitchFamily="34" charset="0"/>
              </a:rPr>
              <a:t>	</a:t>
            </a:r>
            <a:r>
              <a:rPr lang="en-GB" sz="1400" dirty="0" smtClean="0">
                <a:latin typeface="Calibri" panose="020F0502020204030204" pitchFamily="34" charset="0"/>
                <a:cs typeface="Calibri" panose="020F0502020204030204" pitchFamily="34" charset="0"/>
              </a:rPr>
              <a:t>				and find solutions to the world’s problems</a:t>
            </a:r>
          </a:p>
          <a:p>
            <a:r>
              <a:rPr lang="en-GB" sz="1400" dirty="0">
                <a:latin typeface="Calibri" panose="020F0502020204030204" pitchFamily="34" charset="0"/>
                <a:cs typeface="Calibri" panose="020F0502020204030204" pitchFamily="34" charset="0"/>
              </a:rPr>
              <a:t>	</a:t>
            </a:r>
            <a:r>
              <a:rPr lang="en-GB" sz="1400" dirty="0" smtClean="0">
                <a:latin typeface="Calibri" panose="020F0502020204030204" pitchFamily="34" charset="0"/>
                <a:cs typeface="Calibri" panose="020F0502020204030204" pitchFamily="34" charset="0"/>
              </a:rPr>
              <a:t>					</a:t>
            </a:r>
          </a:p>
          <a:p>
            <a:r>
              <a:rPr lang="en-GB" sz="1400" b="1" dirty="0" smtClean="0">
                <a:solidFill>
                  <a:srgbClr val="FF6600"/>
                </a:solidFill>
                <a:latin typeface="Calibri" panose="020F0502020204030204" pitchFamily="34" charset="0"/>
                <a:cs typeface="Calibri" panose="020F0502020204030204" pitchFamily="34" charset="0"/>
              </a:rPr>
              <a:t>CARE &amp; PROTECTION:  </a:t>
            </a:r>
            <a:r>
              <a:rPr lang="en-GB" sz="1400" dirty="0" smtClean="0">
                <a:latin typeface="Calibri" panose="020F0502020204030204" pitchFamily="34" charset="0"/>
                <a:cs typeface="Calibri" panose="020F0502020204030204" pitchFamily="34" charset="0"/>
              </a:rPr>
              <a:t>		We learn about </a:t>
            </a:r>
            <a:r>
              <a:rPr lang="en-GB" sz="1400" b="1" dirty="0" smtClean="0">
                <a:solidFill>
                  <a:srgbClr val="FF6600"/>
                </a:solidFill>
                <a:latin typeface="Calibri" panose="020F0502020204030204" pitchFamily="34" charset="0"/>
                <a:cs typeface="Calibri" panose="020F0502020204030204" pitchFamily="34" charset="0"/>
              </a:rPr>
              <a:t>CARERS</a:t>
            </a:r>
            <a:r>
              <a:rPr lang="en-GB" sz="1400" dirty="0" smtClean="0">
                <a:latin typeface="Calibri" panose="020F0502020204030204" pitchFamily="34" charset="0"/>
                <a:cs typeface="Calibri" panose="020F0502020204030204" pitchFamily="34" charset="0"/>
              </a:rPr>
              <a:t> who have helped and protected those in need</a:t>
            </a:r>
          </a:p>
          <a:p>
            <a:r>
              <a:rPr lang="en-GB" sz="1400" dirty="0">
                <a:latin typeface="Calibri" panose="020F0502020204030204" pitchFamily="34" charset="0"/>
                <a:cs typeface="Calibri" panose="020F0502020204030204" pitchFamily="34" charset="0"/>
              </a:rPr>
              <a:t>	</a:t>
            </a:r>
            <a:r>
              <a:rPr lang="en-GB" sz="1400" dirty="0" smtClean="0">
                <a:latin typeface="Calibri" panose="020F0502020204030204" pitchFamily="34" charset="0"/>
                <a:cs typeface="Calibri" panose="020F0502020204030204" pitchFamily="34" charset="0"/>
              </a:rPr>
              <a:t>					</a:t>
            </a:r>
          </a:p>
          <a:p>
            <a:r>
              <a:rPr lang="en-GB" sz="1400" b="1" dirty="0" smtClean="0">
                <a:solidFill>
                  <a:srgbClr val="0070C0"/>
                </a:solidFill>
                <a:latin typeface="Calibri" panose="020F0502020204030204" pitchFamily="34" charset="0"/>
                <a:cs typeface="Calibri" panose="020F0502020204030204" pitchFamily="34" charset="0"/>
              </a:rPr>
              <a:t>CREATIVITY: 			</a:t>
            </a:r>
            <a:r>
              <a:rPr lang="en-GB" sz="1400" dirty="0" smtClean="0">
                <a:latin typeface="Calibri" panose="020F0502020204030204" pitchFamily="34" charset="0"/>
                <a:cs typeface="Calibri" panose="020F0502020204030204" pitchFamily="34" charset="0"/>
              </a:rPr>
              <a:t>We learn about </a:t>
            </a:r>
            <a:r>
              <a:rPr lang="en-GB" sz="1400" b="1" dirty="0" smtClean="0">
                <a:solidFill>
                  <a:srgbClr val="0070C0"/>
                </a:solidFill>
                <a:latin typeface="Calibri" panose="020F0502020204030204" pitchFamily="34" charset="0"/>
                <a:cs typeface="Calibri" panose="020F0502020204030204" pitchFamily="34" charset="0"/>
              </a:rPr>
              <a:t>CREATORS </a:t>
            </a:r>
            <a:r>
              <a:rPr lang="en-GB" sz="1400" dirty="0" smtClean="0">
                <a:latin typeface="Calibri" panose="020F0502020204030204" pitchFamily="34" charset="0"/>
                <a:cs typeface="Calibri" panose="020F0502020204030204" pitchFamily="34" charset="0"/>
              </a:rPr>
              <a:t>who have achieved in the arts</a:t>
            </a:r>
          </a:p>
        </p:txBody>
      </p:sp>
      <p:sp>
        <p:nvSpPr>
          <p:cNvPr id="3" name="Rectangle 2"/>
          <p:cNvSpPr/>
          <p:nvPr/>
        </p:nvSpPr>
        <p:spPr>
          <a:xfrm>
            <a:off x="293925" y="321025"/>
            <a:ext cx="4787526" cy="830997"/>
          </a:xfrm>
          <a:prstGeom prst="rect">
            <a:avLst/>
          </a:prstGeom>
        </p:spPr>
        <p:txBody>
          <a:bodyPr wrap="square">
            <a:spAutoFit/>
          </a:bodyPr>
          <a:lstStyle/>
          <a:p>
            <a:r>
              <a:rPr lang="en-GB" sz="2400" b="1" dirty="0" smtClean="0">
                <a:solidFill>
                  <a:srgbClr val="002060"/>
                </a:solidFill>
                <a:latin typeface="Calibri" panose="020F0502020204030204" pitchFamily="34" charset="0"/>
                <a:cs typeface="Calibri" panose="020F0502020204030204" pitchFamily="34" charset="0"/>
              </a:rPr>
              <a:t>How will </a:t>
            </a:r>
            <a:r>
              <a:rPr lang="en-GB" sz="2400" b="1" i="1" u="sng" dirty="0" err="1" smtClean="0">
                <a:solidFill>
                  <a:srgbClr val="002060"/>
                </a:solidFill>
                <a:latin typeface="Calibri" panose="020F0502020204030204" pitchFamily="34" charset="0"/>
                <a:cs typeface="Calibri" panose="020F0502020204030204" pitchFamily="34" charset="0"/>
              </a:rPr>
              <a:t>BcL</a:t>
            </a:r>
            <a:r>
              <a:rPr lang="en-GB" sz="2400" b="1" i="1" u="sng" dirty="0" smtClean="0">
                <a:solidFill>
                  <a:srgbClr val="002060"/>
                </a:solidFill>
                <a:latin typeface="Calibri" panose="020F0502020204030204" pitchFamily="34" charset="0"/>
                <a:cs typeface="Calibri" panose="020F0502020204030204" pitchFamily="34" charset="0"/>
              </a:rPr>
              <a:t>: Inspirational Themes </a:t>
            </a:r>
          </a:p>
          <a:p>
            <a:r>
              <a:rPr lang="en-GB" sz="2400" b="1" dirty="0" smtClean="0">
                <a:solidFill>
                  <a:srgbClr val="002060"/>
                </a:solidFill>
                <a:latin typeface="Calibri" panose="020F0502020204030204" pitchFamily="34" charset="0"/>
                <a:cs typeface="Calibri" panose="020F0502020204030204" pitchFamily="34" charset="0"/>
              </a:rPr>
              <a:t>impact on and inspire our children?  </a:t>
            </a:r>
          </a:p>
        </p:txBody>
      </p:sp>
      <p:pic>
        <p:nvPicPr>
          <p:cNvPr id="5" name="Picture 4"/>
          <p:cNvPicPr>
            <a:picLocks noChangeAspect="1"/>
          </p:cNvPicPr>
          <p:nvPr/>
        </p:nvPicPr>
        <p:blipFill rotWithShape="1">
          <a:blip r:embed="rId2"/>
          <a:srcRect l="22089" t="44911" r="43073" b="36295"/>
          <a:stretch/>
        </p:blipFill>
        <p:spPr>
          <a:xfrm rot="772077">
            <a:off x="9088940" y="509626"/>
            <a:ext cx="2916713" cy="884680"/>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8451668" y="1905721"/>
            <a:ext cx="3291841" cy="3323987"/>
          </a:xfrm>
          <a:prstGeom prst="rect">
            <a:avLst/>
          </a:prstGeom>
          <a:solidFill>
            <a:schemeClr val="bg1"/>
          </a:solidFill>
          <a:ln w="38100">
            <a:solidFill>
              <a:srgbClr val="00CC66"/>
            </a:solidFill>
          </a:ln>
        </p:spPr>
        <p:txBody>
          <a:bodyPr wrap="square" rtlCol="0">
            <a:spAutoFit/>
          </a:bodyPr>
          <a:lstStyle/>
          <a:p>
            <a:r>
              <a:rPr lang="en-GB" sz="1400" dirty="0" err="1" smtClean="0">
                <a:latin typeface="Calibri" panose="020F0502020204030204" pitchFamily="34" charset="0"/>
                <a:cs typeface="Calibri" panose="020F0502020204030204" pitchFamily="34" charset="0"/>
              </a:rPr>
              <a:t>BcL</a:t>
            </a:r>
            <a:r>
              <a:rPr lang="en-GB" sz="1400" dirty="0" smtClean="0">
                <a:latin typeface="Calibri" panose="020F0502020204030204" pitchFamily="34" charset="0"/>
                <a:cs typeface="Calibri" panose="020F0502020204030204" pitchFamily="34" charset="0"/>
              </a:rPr>
              <a:t> children are </a:t>
            </a:r>
            <a:r>
              <a:rPr lang="en-GB" sz="1400" b="1" dirty="0" smtClean="0">
                <a:latin typeface="Calibri" panose="020F0502020204030204" pitchFamily="34" charset="0"/>
                <a:cs typeface="Calibri" panose="020F0502020204030204" pitchFamily="34" charset="0"/>
              </a:rPr>
              <a:t>respectfu</a:t>
            </a:r>
            <a:r>
              <a:rPr lang="en-GB" sz="1400" dirty="0" smtClean="0">
                <a:latin typeface="Calibri" panose="020F0502020204030204" pitchFamily="34" charset="0"/>
                <a:cs typeface="Calibri" panose="020F0502020204030204" pitchFamily="34" charset="0"/>
              </a:rPr>
              <a:t>l, </a:t>
            </a:r>
            <a:r>
              <a:rPr lang="en-GB" sz="1400" b="1" dirty="0" smtClean="0">
                <a:latin typeface="Calibri" panose="020F0502020204030204" pitchFamily="34" charset="0"/>
                <a:cs typeface="Calibri" panose="020F0502020204030204" pitchFamily="34" charset="0"/>
              </a:rPr>
              <a:t>tolerant and walk the light of Christ</a:t>
            </a:r>
          </a:p>
          <a:p>
            <a:endParaRPr lang="en-GB" sz="1400" dirty="0">
              <a:latin typeface="Calibri" panose="020F0502020204030204" pitchFamily="34" charset="0"/>
              <a:cs typeface="Calibri" panose="020F0502020204030204" pitchFamily="34" charset="0"/>
            </a:endParaRPr>
          </a:p>
          <a:p>
            <a:r>
              <a:rPr lang="en-GB" sz="1400" dirty="0" err="1" smtClean="0">
                <a:latin typeface="Calibri" panose="020F0502020204030204" pitchFamily="34" charset="0"/>
                <a:cs typeface="Calibri" panose="020F0502020204030204" pitchFamily="34" charset="0"/>
              </a:rPr>
              <a:t>BcL</a:t>
            </a:r>
            <a:r>
              <a:rPr lang="en-GB" sz="1400" dirty="0" smtClean="0">
                <a:latin typeface="Calibri" panose="020F0502020204030204" pitchFamily="34" charset="0"/>
                <a:cs typeface="Calibri" panose="020F0502020204030204" pitchFamily="34" charset="0"/>
              </a:rPr>
              <a:t> children </a:t>
            </a:r>
            <a:r>
              <a:rPr lang="en-GB" sz="1400" b="1" dirty="0" smtClean="0">
                <a:latin typeface="Calibri" panose="020F0502020204030204" pitchFamily="34" charset="0"/>
                <a:cs typeface="Calibri" panose="020F0502020204030204" pitchFamily="34" charset="0"/>
              </a:rPr>
              <a:t>take ownership of their actions</a:t>
            </a:r>
            <a:r>
              <a:rPr lang="en-GB" sz="1400" dirty="0" smtClean="0">
                <a:latin typeface="Calibri" panose="020F0502020204030204" pitchFamily="34" charset="0"/>
                <a:cs typeface="Calibri" panose="020F0502020204030204" pitchFamily="34" charset="0"/>
              </a:rPr>
              <a:t> and have a </a:t>
            </a:r>
            <a:r>
              <a:rPr lang="en-GB" sz="1400" b="1" dirty="0" smtClean="0">
                <a:latin typeface="Calibri" panose="020F0502020204030204" pitchFamily="34" charset="0"/>
                <a:cs typeface="Calibri" panose="020F0502020204030204" pitchFamily="34" charset="0"/>
              </a:rPr>
              <a:t>positive impact</a:t>
            </a:r>
            <a:endParaRPr lang="en-GB" sz="1400" dirty="0" smtClean="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p>
            <a:r>
              <a:rPr lang="en-GB" sz="1400" dirty="0" err="1" smtClean="0">
                <a:latin typeface="Calibri" panose="020F0502020204030204" pitchFamily="34" charset="0"/>
                <a:cs typeface="Calibri" panose="020F0502020204030204" pitchFamily="34" charset="0"/>
              </a:rPr>
              <a:t>BcL</a:t>
            </a:r>
            <a:r>
              <a:rPr lang="en-GB" sz="1400" dirty="0" smtClean="0">
                <a:latin typeface="Calibri" panose="020F0502020204030204" pitchFamily="34" charset="0"/>
                <a:cs typeface="Calibri" panose="020F0502020204030204" pitchFamily="34" charset="0"/>
              </a:rPr>
              <a:t> children explore and are </a:t>
            </a:r>
            <a:r>
              <a:rPr lang="en-GB" sz="1400" b="1" dirty="0" smtClean="0">
                <a:latin typeface="Calibri" panose="020F0502020204030204" pitchFamily="34" charset="0"/>
                <a:cs typeface="Calibri" panose="020F0502020204030204" pitchFamily="34" charset="0"/>
              </a:rPr>
              <a:t> inquisitive </a:t>
            </a:r>
            <a:endParaRPr lang="en-GB" sz="1400" dirty="0" smtClean="0">
              <a:latin typeface="Calibri" panose="020F0502020204030204" pitchFamily="34" charset="0"/>
              <a:cs typeface="Calibri" panose="020F0502020204030204" pitchFamily="34" charset="0"/>
            </a:endParaRPr>
          </a:p>
          <a:p>
            <a:endParaRPr lang="en-GB" sz="1400" dirty="0" smtClean="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p>
            <a:r>
              <a:rPr lang="en-GB" sz="1400" dirty="0" err="1" smtClean="0">
                <a:latin typeface="Calibri" panose="020F0502020204030204" pitchFamily="34" charset="0"/>
                <a:cs typeface="Calibri" panose="020F0502020204030204" pitchFamily="34" charset="0"/>
              </a:rPr>
              <a:t>BcL</a:t>
            </a:r>
            <a:r>
              <a:rPr lang="en-GB" sz="1400" dirty="0" smtClean="0">
                <a:latin typeface="Calibri" panose="020F0502020204030204" pitchFamily="34" charset="0"/>
                <a:cs typeface="Calibri" panose="020F0502020204030204" pitchFamily="34" charset="0"/>
              </a:rPr>
              <a:t> children </a:t>
            </a:r>
            <a:r>
              <a:rPr lang="en-GB" sz="1400" b="1" dirty="0" smtClean="0">
                <a:latin typeface="Calibri" panose="020F0502020204030204" pitchFamily="34" charset="0"/>
                <a:cs typeface="Calibri" panose="020F0502020204030204" pitchFamily="34" charset="0"/>
              </a:rPr>
              <a:t>persevere</a:t>
            </a:r>
            <a:r>
              <a:rPr lang="en-GB" sz="1400" dirty="0" smtClean="0">
                <a:latin typeface="Calibri" panose="020F0502020204030204" pitchFamily="34" charset="0"/>
                <a:cs typeface="Calibri" panose="020F0502020204030204" pitchFamily="34" charset="0"/>
              </a:rPr>
              <a:t>, are </a:t>
            </a:r>
            <a:r>
              <a:rPr lang="en-GB" sz="1400" b="1" dirty="0" smtClean="0">
                <a:latin typeface="Calibri" panose="020F0502020204030204" pitchFamily="34" charset="0"/>
                <a:cs typeface="Calibri" panose="020F0502020204030204" pitchFamily="34" charset="0"/>
              </a:rPr>
              <a:t>resilient</a:t>
            </a:r>
            <a:r>
              <a:rPr lang="en-GB" sz="1400" dirty="0" smtClean="0">
                <a:latin typeface="Calibri" panose="020F0502020204030204" pitchFamily="34" charset="0"/>
                <a:cs typeface="Calibri" panose="020F0502020204030204" pitchFamily="34" charset="0"/>
              </a:rPr>
              <a:t> and </a:t>
            </a:r>
            <a:r>
              <a:rPr lang="en-GB" sz="1400" b="1" dirty="0" smtClean="0">
                <a:latin typeface="Calibri" panose="020F0502020204030204" pitchFamily="34" charset="0"/>
                <a:cs typeface="Calibri" panose="020F0502020204030204" pitchFamily="34" charset="0"/>
              </a:rPr>
              <a:t>find solutions</a:t>
            </a:r>
          </a:p>
          <a:p>
            <a:endParaRPr lang="en-GB" sz="1400" dirty="0" smtClean="0">
              <a:latin typeface="Calibri" panose="020F0502020204030204" pitchFamily="34" charset="0"/>
              <a:cs typeface="Calibri" panose="020F0502020204030204" pitchFamily="34" charset="0"/>
            </a:endParaRPr>
          </a:p>
          <a:p>
            <a:r>
              <a:rPr lang="en-GB" sz="1400" dirty="0" err="1" smtClean="0">
                <a:latin typeface="Calibri" panose="020F0502020204030204" pitchFamily="34" charset="0"/>
                <a:cs typeface="Calibri" panose="020F0502020204030204" pitchFamily="34" charset="0"/>
              </a:rPr>
              <a:t>BcL</a:t>
            </a:r>
            <a:r>
              <a:rPr lang="en-GB" sz="1400" dirty="0" smtClean="0">
                <a:latin typeface="Calibri" panose="020F0502020204030204" pitchFamily="34" charset="0"/>
                <a:cs typeface="Calibri" panose="020F0502020204030204" pitchFamily="34" charset="0"/>
              </a:rPr>
              <a:t> children </a:t>
            </a:r>
            <a:r>
              <a:rPr lang="en-GB" sz="1400" b="1" dirty="0" smtClean="0">
                <a:latin typeface="Calibri" panose="020F0502020204030204" pitchFamily="34" charset="0"/>
                <a:cs typeface="Calibri" panose="020F0502020204030204" pitchFamily="34" charset="0"/>
              </a:rPr>
              <a:t>care for others</a:t>
            </a:r>
          </a:p>
          <a:p>
            <a:endParaRPr lang="en-GB" sz="1400" dirty="0">
              <a:latin typeface="Calibri" panose="020F0502020204030204" pitchFamily="34" charset="0"/>
              <a:cs typeface="Calibri" panose="020F0502020204030204" pitchFamily="34" charset="0"/>
            </a:endParaRPr>
          </a:p>
          <a:p>
            <a:r>
              <a:rPr lang="en-GB" sz="1400" dirty="0" err="1" smtClean="0">
                <a:latin typeface="Calibri" panose="020F0502020204030204" pitchFamily="34" charset="0"/>
                <a:cs typeface="Calibri" panose="020F0502020204030204" pitchFamily="34" charset="0"/>
              </a:rPr>
              <a:t>BcL</a:t>
            </a:r>
            <a:r>
              <a:rPr lang="en-GB" sz="1400" dirty="0" smtClean="0">
                <a:latin typeface="Calibri" panose="020F0502020204030204" pitchFamily="34" charset="0"/>
                <a:cs typeface="Calibri" panose="020F0502020204030204" pitchFamily="34" charset="0"/>
              </a:rPr>
              <a:t> children are </a:t>
            </a:r>
            <a:r>
              <a:rPr lang="en-GB" sz="1400" b="1" dirty="0" smtClean="0">
                <a:latin typeface="Calibri" panose="020F0502020204030204" pitchFamily="34" charset="0"/>
                <a:cs typeface="Calibri" panose="020F0502020204030204" pitchFamily="34" charset="0"/>
              </a:rPr>
              <a:t>creative</a:t>
            </a:r>
            <a:r>
              <a:rPr lang="en-GB" sz="1400" dirty="0" smtClean="0">
                <a:latin typeface="Calibri" panose="020F0502020204030204" pitchFamily="34" charset="0"/>
                <a:cs typeface="Calibri" panose="020F0502020204030204" pitchFamily="34" charset="0"/>
              </a:rPr>
              <a:t> </a:t>
            </a:r>
          </a:p>
        </p:txBody>
      </p:sp>
      <p:sp>
        <p:nvSpPr>
          <p:cNvPr id="7" name="Right Arrow 6"/>
          <p:cNvSpPr/>
          <p:nvPr/>
        </p:nvSpPr>
        <p:spPr>
          <a:xfrm>
            <a:off x="8072846" y="2050832"/>
            <a:ext cx="378822" cy="19594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8072846" y="2602796"/>
            <a:ext cx="378822" cy="22642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8072846" y="3857896"/>
            <a:ext cx="378822" cy="22642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8072846" y="4538311"/>
            <a:ext cx="378822" cy="22642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8072846" y="4940700"/>
            <a:ext cx="378822" cy="22642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8072846" y="3230346"/>
            <a:ext cx="378822" cy="22642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F:\Blyton Schoo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4869" y="5878285"/>
            <a:ext cx="872671" cy="870493"/>
          </a:xfrm>
          <a:prstGeom prst="rect">
            <a:avLst/>
          </a:prstGeom>
          <a:noFill/>
          <a:ln>
            <a:noFill/>
          </a:ln>
        </p:spPr>
      </p:pic>
    </p:spTree>
    <p:extLst>
      <p:ext uri="{BB962C8B-B14F-4D97-AF65-F5344CB8AC3E}">
        <p14:creationId xmlns:p14="http://schemas.microsoft.com/office/powerpoint/2010/main" val="2168669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3925" y="321025"/>
            <a:ext cx="6042533" cy="892552"/>
          </a:xfrm>
          <a:prstGeom prst="rect">
            <a:avLst/>
          </a:prstGeom>
        </p:spPr>
        <p:txBody>
          <a:bodyPr wrap="square">
            <a:spAutoFit/>
          </a:bodyPr>
          <a:lstStyle/>
          <a:p>
            <a:r>
              <a:rPr lang="en-GB" sz="2400" b="1" dirty="0" smtClean="0">
                <a:solidFill>
                  <a:srgbClr val="002060"/>
                </a:solidFill>
                <a:latin typeface="Calibri" panose="020F0502020204030204" pitchFamily="34" charset="0"/>
                <a:cs typeface="Calibri" panose="020F0502020204030204" pitchFamily="34" charset="0"/>
              </a:rPr>
              <a:t>What will children see in their classrooms?  </a:t>
            </a:r>
          </a:p>
          <a:p>
            <a:pPr algn="ctr"/>
            <a:r>
              <a:rPr lang="en-GB" sz="2800" dirty="0" smtClean="0">
                <a:latin typeface="Calibri" panose="020F0502020204030204" pitchFamily="34" charset="0"/>
                <a:cs typeface="Calibri" panose="020F0502020204030204" pitchFamily="34" charset="0"/>
              </a:rPr>
              <a:t> </a:t>
            </a:r>
            <a:endParaRPr lang="en-GB" sz="2800" dirty="0">
              <a:latin typeface="Calibri" panose="020F0502020204030204" pitchFamily="34" charset="0"/>
              <a:cs typeface="Calibri" panose="020F0502020204030204" pitchFamily="34" charset="0"/>
            </a:endParaRPr>
          </a:p>
        </p:txBody>
      </p:sp>
      <p:sp>
        <p:nvSpPr>
          <p:cNvPr id="6" name="TextBox 5"/>
          <p:cNvSpPr txBox="1"/>
          <p:nvPr/>
        </p:nvSpPr>
        <p:spPr>
          <a:xfrm>
            <a:off x="408704" y="952320"/>
            <a:ext cx="8669981" cy="5632311"/>
          </a:xfrm>
          <a:prstGeom prst="rect">
            <a:avLst/>
          </a:prstGeom>
          <a:noFill/>
          <a:ln w="28575">
            <a:solidFill>
              <a:srgbClr val="002060"/>
            </a:solidFill>
          </a:ln>
        </p:spPr>
        <p:txBody>
          <a:bodyPr wrap="square" rtlCol="0">
            <a:spAutoFit/>
          </a:bodyPr>
          <a:lstStyle/>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Christian Values (reflection area) </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Inspirational Themes and the statements</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Extraordinary Lives</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B</a:t>
            </a:r>
            <a:r>
              <a:rPr lang="en-GB" dirty="0" smtClean="0">
                <a:latin typeface="Calibri" panose="020F0502020204030204" pitchFamily="34" charset="0"/>
                <a:cs typeface="Calibri" panose="020F0502020204030204" pitchFamily="34" charset="0"/>
              </a:rPr>
              <a:t>ook journey for the year</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Theme </a:t>
            </a:r>
            <a:r>
              <a:rPr lang="en-GB" dirty="0">
                <a:latin typeface="Calibri" panose="020F0502020204030204" pitchFamily="34" charset="0"/>
                <a:cs typeface="Calibri" panose="020F0502020204030204" pitchFamily="34" charset="0"/>
              </a:rPr>
              <a:t>specific displays including relevant books, images and vocabulary </a:t>
            </a:r>
            <a:endParaRPr lang="en-GB"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Effective key book display – promoting the book, context, author/illustrator, its vocabulary and images where appropriate + learning as it happens</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All subject specific vocabulary </a:t>
            </a:r>
            <a:r>
              <a:rPr lang="en-GB" dirty="0" smtClean="0">
                <a:latin typeface="Calibri" panose="020F0502020204030204" pitchFamily="34" charset="0"/>
                <a:cs typeface="Calibri" panose="020F0502020204030204" pitchFamily="34" charset="0"/>
              </a:rPr>
              <a:t>displayed, e.g. science, geography (these are all on the Knowledge &amp; Skills documents)</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KS2 Class sets of Write Like a Ninja </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Year group writing expectation mats </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
        <p:nvSpPr>
          <p:cNvPr id="7" name="Left Arrow 6"/>
          <p:cNvSpPr/>
          <p:nvPr/>
        </p:nvSpPr>
        <p:spPr>
          <a:xfrm rot="20420466">
            <a:off x="5813009" y="1770788"/>
            <a:ext cx="783771"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488060" y="999400"/>
            <a:ext cx="2432478" cy="95410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All </a:t>
            </a:r>
            <a:r>
              <a:rPr lang="en-GB" sz="1400" b="1" dirty="0" smtClean="0">
                <a:latin typeface="Calibri" panose="020F0502020204030204" pitchFamily="34" charset="0"/>
                <a:cs typeface="Calibri" panose="020F0502020204030204" pitchFamily="34" charset="0"/>
              </a:rPr>
              <a:t>large scale </a:t>
            </a:r>
            <a:r>
              <a:rPr lang="en-GB" sz="1400" dirty="0" smtClean="0">
                <a:latin typeface="Calibri" panose="020F0502020204030204" pitchFamily="34" charset="0"/>
                <a:cs typeface="Calibri" panose="020F0502020204030204" pitchFamily="34" charset="0"/>
              </a:rPr>
              <a:t>so that all children can read them from their seat</a:t>
            </a:r>
          </a:p>
          <a:p>
            <a:endParaRPr lang="en-GB" sz="1400" dirty="0">
              <a:latin typeface="Calibri" panose="020F0502020204030204" pitchFamily="34" charset="0"/>
              <a:cs typeface="Calibri" panose="020F0502020204030204" pitchFamily="34" charset="0"/>
            </a:endParaRPr>
          </a:p>
        </p:txBody>
      </p:sp>
      <p:pic>
        <p:nvPicPr>
          <p:cNvPr id="9" name="Picture 8" descr="F:\Blyton Schoo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94869" y="5878285"/>
            <a:ext cx="872671" cy="870493"/>
          </a:xfrm>
          <a:prstGeom prst="rect">
            <a:avLst/>
          </a:prstGeom>
          <a:noFill/>
          <a:ln>
            <a:noFill/>
          </a:ln>
        </p:spPr>
      </p:pic>
    </p:spTree>
    <p:extLst>
      <p:ext uri="{BB962C8B-B14F-4D97-AF65-F5344CB8AC3E}">
        <p14:creationId xmlns:p14="http://schemas.microsoft.com/office/powerpoint/2010/main" val="2850315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288" y="2768093"/>
            <a:ext cx="2338253" cy="1754326"/>
          </a:xfrm>
          <a:prstGeom prst="rect">
            <a:avLst/>
          </a:prstGeom>
          <a:noFill/>
          <a:ln w="28575">
            <a:solidFill>
              <a:srgbClr val="002060"/>
            </a:solidFill>
          </a:ln>
        </p:spPr>
        <p:txBody>
          <a:bodyPr wrap="square" rtlCol="0">
            <a:spAutoFit/>
          </a:bodyPr>
          <a:lstStyle/>
          <a:p>
            <a:pPr marL="285750" indent="-285750" algn="r">
              <a:buFont typeface="Arial" panose="020B0604020202020204" pitchFamily="34" charset="0"/>
              <a:buChar char="•"/>
            </a:pPr>
            <a:r>
              <a:rPr lang="en-GB" dirty="0" smtClean="0"/>
              <a:t>Shining Light</a:t>
            </a:r>
          </a:p>
          <a:p>
            <a:pPr marL="285750" indent="-285750" algn="r">
              <a:buFont typeface="Arial" panose="020B0604020202020204" pitchFamily="34" charset="0"/>
              <a:buChar char="•"/>
            </a:pPr>
            <a:r>
              <a:rPr lang="en-GB" dirty="0" smtClean="0"/>
              <a:t>Leader</a:t>
            </a:r>
          </a:p>
          <a:p>
            <a:pPr marL="285750" indent="-285750" algn="r">
              <a:buFont typeface="Arial" panose="020B0604020202020204" pitchFamily="34" charset="0"/>
              <a:buChar char="•"/>
            </a:pPr>
            <a:r>
              <a:rPr lang="en-GB" dirty="0" smtClean="0"/>
              <a:t>Explorer</a:t>
            </a:r>
          </a:p>
          <a:p>
            <a:pPr marL="285750" indent="-285750" algn="r">
              <a:buFont typeface="Arial" panose="020B0604020202020204" pitchFamily="34" charset="0"/>
              <a:buChar char="•"/>
            </a:pPr>
            <a:r>
              <a:rPr lang="en-GB" dirty="0" smtClean="0"/>
              <a:t>Innovator</a:t>
            </a:r>
          </a:p>
          <a:p>
            <a:pPr marL="285750" indent="-285750" algn="r">
              <a:buFont typeface="Arial" panose="020B0604020202020204" pitchFamily="34" charset="0"/>
              <a:buChar char="•"/>
            </a:pPr>
            <a:r>
              <a:rPr lang="en-GB" dirty="0" smtClean="0"/>
              <a:t>Carer</a:t>
            </a:r>
          </a:p>
          <a:p>
            <a:pPr marL="285750" indent="-285750" algn="r">
              <a:buFont typeface="Arial" panose="020B0604020202020204" pitchFamily="34" charset="0"/>
              <a:buChar char="•"/>
            </a:pPr>
            <a:r>
              <a:rPr lang="en-GB" dirty="0" smtClean="0"/>
              <a:t>Creator</a:t>
            </a:r>
          </a:p>
        </p:txBody>
      </p:sp>
      <p:sp>
        <p:nvSpPr>
          <p:cNvPr id="5" name="TextBox 4"/>
          <p:cNvSpPr txBox="1"/>
          <p:nvPr/>
        </p:nvSpPr>
        <p:spPr>
          <a:xfrm>
            <a:off x="3864803" y="1475795"/>
            <a:ext cx="7614674" cy="3477875"/>
          </a:xfrm>
          <a:prstGeom prst="rect">
            <a:avLst/>
          </a:prstGeom>
          <a:solidFill>
            <a:schemeClr val="bg1"/>
          </a:solidFill>
          <a:ln w="38100">
            <a:solidFill>
              <a:srgbClr val="00CC66"/>
            </a:solidFill>
          </a:ln>
        </p:spPr>
        <p:txBody>
          <a:bodyPr wrap="square" rtlCol="0">
            <a:spAutoFit/>
          </a:bodyPr>
          <a:lstStyle/>
          <a:p>
            <a:r>
              <a:rPr lang="en-GB" sz="2000" dirty="0" err="1" smtClean="0">
                <a:latin typeface="Calibri" panose="020F0502020204030204" pitchFamily="34" charset="0"/>
                <a:cs typeface="Calibri" panose="020F0502020204030204" pitchFamily="34" charset="0"/>
              </a:rPr>
              <a:t>BcL</a:t>
            </a:r>
            <a:r>
              <a:rPr lang="en-GB" sz="2000" dirty="0" smtClean="0">
                <a:latin typeface="Calibri" panose="020F0502020204030204" pitchFamily="34" charset="0"/>
                <a:cs typeface="Calibri" panose="020F0502020204030204" pitchFamily="34" charset="0"/>
              </a:rPr>
              <a:t> children are </a:t>
            </a:r>
            <a:r>
              <a:rPr lang="en-GB" sz="2000" b="1" dirty="0" smtClean="0">
                <a:latin typeface="Calibri" panose="020F0502020204030204" pitchFamily="34" charset="0"/>
                <a:cs typeface="Calibri" panose="020F0502020204030204" pitchFamily="34" charset="0"/>
              </a:rPr>
              <a:t>respectfu</a:t>
            </a:r>
            <a:r>
              <a:rPr lang="en-GB" sz="2000" dirty="0" smtClean="0">
                <a:latin typeface="Calibri" panose="020F0502020204030204" pitchFamily="34" charset="0"/>
                <a:cs typeface="Calibri" panose="020F0502020204030204" pitchFamily="34" charset="0"/>
              </a:rPr>
              <a:t>l,  </a:t>
            </a:r>
            <a:r>
              <a:rPr lang="en-GB" sz="2000" b="1" dirty="0" smtClean="0">
                <a:latin typeface="Calibri" panose="020F0502020204030204" pitchFamily="34" charset="0"/>
                <a:cs typeface="Calibri" panose="020F0502020204030204" pitchFamily="34" charset="0"/>
              </a:rPr>
              <a:t>tolerant </a:t>
            </a:r>
            <a:r>
              <a:rPr lang="en-GB" sz="2000" dirty="0" smtClean="0">
                <a:latin typeface="Calibri" panose="020F0502020204030204" pitchFamily="34" charset="0"/>
                <a:cs typeface="Calibri" panose="020F0502020204030204" pitchFamily="34" charset="0"/>
              </a:rPr>
              <a:t>and</a:t>
            </a:r>
            <a:r>
              <a:rPr lang="en-GB" sz="2000" b="1" dirty="0" smtClean="0">
                <a:latin typeface="Calibri" panose="020F0502020204030204" pitchFamily="34" charset="0"/>
                <a:cs typeface="Calibri" panose="020F0502020204030204" pitchFamily="34" charset="0"/>
              </a:rPr>
              <a:t> walk the light of Christ</a:t>
            </a:r>
          </a:p>
          <a:p>
            <a:endParaRPr lang="en-GB" sz="2000" dirty="0" smtClean="0">
              <a:latin typeface="Calibri" panose="020F0502020204030204" pitchFamily="34" charset="0"/>
              <a:cs typeface="Calibri" panose="020F0502020204030204" pitchFamily="34" charset="0"/>
            </a:endParaRPr>
          </a:p>
          <a:p>
            <a:r>
              <a:rPr lang="en-GB" sz="2000" dirty="0" err="1" smtClean="0">
                <a:latin typeface="Calibri" panose="020F0502020204030204" pitchFamily="34" charset="0"/>
                <a:cs typeface="Calibri" panose="020F0502020204030204" pitchFamily="34" charset="0"/>
              </a:rPr>
              <a:t>BcL</a:t>
            </a:r>
            <a:r>
              <a:rPr lang="en-GB" sz="2000" dirty="0" smtClean="0">
                <a:latin typeface="Calibri" panose="020F0502020204030204" pitchFamily="34" charset="0"/>
                <a:cs typeface="Calibri" panose="020F0502020204030204" pitchFamily="34" charset="0"/>
              </a:rPr>
              <a:t> children </a:t>
            </a:r>
            <a:r>
              <a:rPr lang="en-GB" sz="2000" b="1" dirty="0" smtClean="0">
                <a:latin typeface="Calibri" panose="020F0502020204030204" pitchFamily="34" charset="0"/>
                <a:cs typeface="Calibri" panose="020F0502020204030204" pitchFamily="34" charset="0"/>
              </a:rPr>
              <a:t>take ownership of their actions</a:t>
            </a:r>
            <a:r>
              <a:rPr lang="en-GB" sz="2000" dirty="0" smtClean="0">
                <a:latin typeface="Calibri" panose="020F0502020204030204" pitchFamily="34" charset="0"/>
                <a:cs typeface="Calibri" panose="020F0502020204030204" pitchFamily="34" charset="0"/>
              </a:rPr>
              <a:t> and have a </a:t>
            </a:r>
            <a:r>
              <a:rPr lang="en-GB" sz="2000" b="1" dirty="0" smtClean="0">
                <a:latin typeface="Calibri" panose="020F0502020204030204" pitchFamily="34" charset="0"/>
                <a:cs typeface="Calibri" panose="020F0502020204030204" pitchFamily="34" charset="0"/>
              </a:rPr>
              <a:t>positive impact</a:t>
            </a:r>
            <a:endParaRPr lang="en-GB" sz="2000" dirty="0" smtClean="0">
              <a:latin typeface="Calibri" panose="020F0502020204030204" pitchFamily="34" charset="0"/>
              <a:cs typeface="Calibri" panose="020F0502020204030204" pitchFamily="34" charset="0"/>
            </a:endParaRPr>
          </a:p>
          <a:p>
            <a:endParaRPr lang="en-GB" sz="2000" dirty="0" smtClean="0">
              <a:latin typeface="Calibri" panose="020F0502020204030204" pitchFamily="34" charset="0"/>
              <a:cs typeface="Calibri" panose="020F0502020204030204" pitchFamily="34" charset="0"/>
            </a:endParaRPr>
          </a:p>
          <a:p>
            <a:r>
              <a:rPr lang="en-GB" sz="2000" dirty="0" err="1" smtClean="0">
                <a:latin typeface="Calibri" panose="020F0502020204030204" pitchFamily="34" charset="0"/>
                <a:cs typeface="Calibri" panose="020F0502020204030204" pitchFamily="34" charset="0"/>
              </a:rPr>
              <a:t>BcL</a:t>
            </a:r>
            <a:r>
              <a:rPr lang="en-GB" sz="2000" dirty="0" smtClean="0">
                <a:latin typeface="Calibri" panose="020F0502020204030204" pitchFamily="34" charset="0"/>
                <a:cs typeface="Calibri" panose="020F0502020204030204" pitchFamily="34" charset="0"/>
              </a:rPr>
              <a:t> children </a:t>
            </a:r>
            <a:r>
              <a:rPr lang="en-GB" sz="2000" b="1" dirty="0" smtClean="0">
                <a:latin typeface="Calibri" panose="020F0502020204030204" pitchFamily="34" charset="0"/>
                <a:cs typeface="Calibri" panose="020F0502020204030204" pitchFamily="34" charset="0"/>
              </a:rPr>
              <a:t>explore</a:t>
            </a:r>
            <a:r>
              <a:rPr lang="en-GB" sz="2000" dirty="0" smtClean="0">
                <a:latin typeface="Calibri" panose="020F0502020204030204" pitchFamily="34" charset="0"/>
                <a:cs typeface="Calibri" panose="020F0502020204030204" pitchFamily="34" charset="0"/>
              </a:rPr>
              <a:t> and are </a:t>
            </a:r>
            <a:r>
              <a:rPr lang="en-GB" sz="2000" b="1" dirty="0" smtClean="0">
                <a:latin typeface="Calibri" panose="020F0502020204030204" pitchFamily="34" charset="0"/>
                <a:cs typeface="Calibri" panose="020F0502020204030204" pitchFamily="34" charset="0"/>
              </a:rPr>
              <a:t>inquisitive </a:t>
            </a:r>
            <a:endParaRPr lang="en-GB" sz="2000" dirty="0" smtClean="0">
              <a:latin typeface="Calibri" panose="020F0502020204030204" pitchFamily="34" charset="0"/>
              <a:cs typeface="Calibri" panose="020F0502020204030204" pitchFamily="34" charset="0"/>
            </a:endParaRPr>
          </a:p>
          <a:p>
            <a:endParaRPr lang="en-GB" sz="2000" dirty="0" smtClean="0">
              <a:latin typeface="Calibri" panose="020F0502020204030204" pitchFamily="34" charset="0"/>
              <a:cs typeface="Calibri" panose="020F0502020204030204" pitchFamily="34" charset="0"/>
            </a:endParaRPr>
          </a:p>
          <a:p>
            <a:r>
              <a:rPr lang="en-GB" sz="2000" dirty="0" err="1" smtClean="0">
                <a:latin typeface="Calibri" panose="020F0502020204030204" pitchFamily="34" charset="0"/>
                <a:cs typeface="Calibri" panose="020F0502020204030204" pitchFamily="34" charset="0"/>
              </a:rPr>
              <a:t>BcL</a:t>
            </a:r>
            <a:r>
              <a:rPr lang="en-GB" sz="2000" dirty="0" smtClean="0">
                <a:latin typeface="Calibri" panose="020F0502020204030204" pitchFamily="34" charset="0"/>
                <a:cs typeface="Calibri" panose="020F0502020204030204" pitchFamily="34" charset="0"/>
              </a:rPr>
              <a:t> children </a:t>
            </a:r>
            <a:r>
              <a:rPr lang="en-GB" sz="2000" b="1" dirty="0" smtClean="0">
                <a:latin typeface="Calibri" panose="020F0502020204030204" pitchFamily="34" charset="0"/>
                <a:cs typeface="Calibri" panose="020F0502020204030204" pitchFamily="34" charset="0"/>
              </a:rPr>
              <a:t>persevere</a:t>
            </a:r>
            <a:r>
              <a:rPr lang="en-GB" sz="2000" dirty="0" smtClean="0">
                <a:latin typeface="Calibri" panose="020F0502020204030204" pitchFamily="34" charset="0"/>
                <a:cs typeface="Calibri" panose="020F0502020204030204" pitchFamily="34" charset="0"/>
              </a:rPr>
              <a:t>, are </a:t>
            </a:r>
            <a:r>
              <a:rPr lang="en-GB" sz="2000" b="1" dirty="0" smtClean="0">
                <a:latin typeface="Calibri" panose="020F0502020204030204" pitchFamily="34" charset="0"/>
                <a:cs typeface="Calibri" panose="020F0502020204030204" pitchFamily="34" charset="0"/>
              </a:rPr>
              <a:t>resilient</a:t>
            </a:r>
            <a:r>
              <a:rPr lang="en-GB" sz="2000" dirty="0" smtClean="0">
                <a:latin typeface="Calibri" panose="020F0502020204030204" pitchFamily="34" charset="0"/>
                <a:cs typeface="Calibri" panose="020F0502020204030204" pitchFamily="34" charset="0"/>
              </a:rPr>
              <a:t> and </a:t>
            </a:r>
            <a:r>
              <a:rPr lang="en-GB" sz="2000" b="1" dirty="0" smtClean="0">
                <a:latin typeface="Calibri" panose="020F0502020204030204" pitchFamily="34" charset="0"/>
                <a:cs typeface="Calibri" panose="020F0502020204030204" pitchFamily="34" charset="0"/>
              </a:rPr>
              <a:t>find solutions</a:t>
            </a:r>
          </a:p>
          <a:p>
            <a:endParaRPr lang="en-GB" sz="2000" dirty="0" smtClean="0">
              <a:latin typeface="Calibri" panose="020F0502020204030204" pitchFamily="34" charset="0"/>
              <a:cs typeface="Calibri" panose="020F0502020204030204" pitchFamily="34" charset="0"/>
            </a:endParaRPr>
          </a:p>
          <a:p>
            <a:r>
              <a:rPr lang="en-GB" sz="2000" dirty="0" err="1" smtClean="0">
                <a:latin typeface="Calibri" panose="020F0502020204030204" pitchFamily="34" charset="0"/>
                <a:cs typeface="Calibri" panose="020F0502020204030204" pitchFamily="34" charset="0"/>
              </a:rPr>
              <a:t>BcL</a:t>
            </a:r>
            <a:r>
              <a:rPr lang="en-GB" sz="2000" dirty="0" smtClean="0">
                <a:latin typeface="Calibri" panose="020F0502020204030204" pitchFamily="34" charset="0"/>
                <a:cs typeface="Calibri" panose="020F0502020204030204" pitchFamily="34" charset="0"/>
              </a:rPr>
              <a:t> children </a:t>
            </a:r>
            <a:r>
              <a:rPr lang="en-GB" sz="2000" b="1" dirty="0" smtClean="0">
                <a:latin typeface="Calibri" panose="020F0502020204030204" pitchFamily="34" charset="0"/>
                <a:cs typeface="Calibri" panose="020F0502020204030204" pitchFamily="34" charset="0"/>
              </a:rPr>
              <a:t>care for others</a:t>
            </a:r>
          </a:p>
          <a:p>
            <a:endParaRPr lang="en-GB" sz="2000" dirty="0">
              <a:latin typeface="Calibri" panose="020F0502020204030204" pitchFamily="34" charset="0"/>
              <a:cs typeface="Calibri" panose="020F0502020204030204" pitchFamily="34" charset="0"/>
            </a:endParaRPr>
          </a:p>
          <a:p>
            <a:r>
              <a:rPr lang="en-GB" sz="2000" dirty="0" err="1" smtClean="0">
                <a:latin typeface="Calibri" panose="020F0502020204030204" pitchFamily="34" charset="0"/>
                <a:cs typeface="Calibri" panose="020F0502020204030204" pitchFamily="34" charset="0"/>
              </a:rPr>
              <a:t>BcL</a:t>
            </a:r>
            <a:r>
              <a:rPr lang="en-GB" sz="2000" dirty="0" smtClean="0">
                <a:latin typeface="Calibri" panose="020F0502020204030204" pitchFamily="34" charset="0"/>
                <a:cs typeface="Calibri" panose="020F0502020204030204" pitchFamily="34" charset="0"/>
              </a:rPr>
              <a:t> children are </a:t>
            </a:r>
            <a:r>
              <a:rPr lang="en-GB" sz="2000" b="1" dirty="0" smtClean="0">
                <a:latin typeface="Calibri" panose="020F0502020204030204" pitchFamily="34" charset="0"/>
                <a:cs typeface="Calibri" panose="020F0502020204030204" pitchFamily="34" charset="0"/>
              </a:rPr>
              <a:t>creative</a:t>
            </a:r>
            <a:r>
              <a:rPr lang="en-GB" sz="2000" dirty="0" smtClean="0">
                <a:latin typeface="Calibri" panose="020F0502020204030204" pitchFamily="34" charset="0"/>
                <a:cs typeface="Calibri" panose="020F0502020204030204" pitchFamily="34" charset="0"/>
              </a:rPr>
              <a:t> </a:t>
            </a:r>
          </a:p>
        </p:txBody>
      </p:sp>
      <p:cxnSp>
        <p:nvCxnSpPr>
          <p:cNvPr id="7" name="Straight Arrow Connector 6"/>
          <p:cNvCxnSpPr/>
          <p:nvPr/>
        </p:nvCxnSpPr>
        <p:spPr>
          <a:xfrm flipV="1">
            <a:off x="2873829" y="1645921"/>
            <a:ext cx="980686" cy="130153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873829" y="2302729"/>
            <a:ext cx="980686" cy="91200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884117" y="2882955"/>
            <a:ext cx="970398" cy="68384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884117" y="3436513"/>
            <a:ext cx="970398" cy="39139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884117" y="4062549"/>
            <a:ext cx="960110" cy="5613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94405" y="4381399"/>
            <a:ext cx="960110" cy="28204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descr="F:\Blyton Schoo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94869" y="5878285"/>
            <a:ext cx="872671" cy="870493"/>
          </a:xfrm>
          <a:prstGeom prst="rect">
            <a:avLst/>
          </a:prstGeom>
          <a:noFill/>
          <a:ln>
            <a:noFill/>
          </a:ln>
        </p:spPr>
      </p:pic>
    </p:spTree>
    <p:extLst>
      <p:ext uri="{BB962C8B-B14F-4D97-AF65-F5344CB8AC3E}">
        <p14:creationId xmlns:p14="http://schemas.microsoft.com/office/powerpoint/2010/main" val="4156740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19" y="1423852"/>
            <a:ext cx="8638904" cy="4708981"/>
          </a:xfrm>
          <a:prstGeom prst="rect">
            <a:avLst/>
          </a:prstGeom>
          <a:noFill/>
        </p:spPr>
        <p:txBody>
          <a:bodyPr wrap="square" rtlCol="0">
            <a:spAutoFit/>
          </a:bodyPr>
          <a:lstStyle/>
          <a:p>
            <a:r>
              <a:rPr lang="en-GB" sz="2000" dirty="0" smtClean="0">
                <a:solidFill>
                  <a:srgbClr val="002060"/>
                </a:solidFill>
                <a:latin typeface="Calibri" panose="020F0502020204030204" pitchFamily="34" charset="0"/>
                <a:cs typeface="Calibri" panose="020F0502020204030204" pitchFamily="34" charset="0"/>
              </a:rPr>
              <a:t>The </a:t>
            </a:r>
            <a:r>
              <a:rPr lang="en-GB" sz="2000" dirty="0" err="1" smtClean="0">
                <a:solidFill>
                  <a:srgbClr val="002060"/>
                </a:solidFill>
                <a:latin typeface="Calibri" panose="020F0502020204030204" pitchFamily="34" charset="0"/>
                <a:cs typeface="Calibri" panose="020F0502020204030204" pitchFamily="34" charset="0"/>
              </a:rPr>
              <a:t>BcL</a:t>
            </a:r>
            <a:r>
              <a:rPr lang="en-GB" sz="2000" dirty="0" smtClean="0">
                <a:solidFill>
                  <a:srgbClr val="002060"/>
                </a:solidFill>
                <a:latin typeface="Calibri" panose="020F0502020204030204" pitchFamily="34" charset="0"/>
                <a:cs typeface="Calibri" panose="020F0502020204030204" pitchFamily="34" charset="0"/>
              </a:rPr>
              <a:t> Reading-Inspired Curriculum is a strong product because it does what it says on the cover. It is Reading-Inspired with the aim of Inspiring-Reading. It is primarily focused on the key skill of reading because children at our school need to be able to read more than any other skill. Its key purpose is to provide an exciting, broad and balanced curriculum through a wide experience of diverse, high-quality books</a:t>
            </a:r>
            <a:r>
              <a:rPr lang="en-GB" sz="2000" dirty="0">
                <a:solidFill>
                  <a:srgbClr val="002060"/>
                </a:solidFill>
                <a:latin typeface="Calibri" panose="020F0502020204030204" pitchFamily="34" charset="0"/>
                <a:cs typeface="Calibri" panose="020F0502020204030204" pitchFamily="34" charset="0"/>
              </a:rPr>
              <a:t> </a:t>
            </a:r>
            <a:r>
              <a:rPr lang="en-GB" sz="2000" dirty="0" smtClean="0">
                <a:solidFill>
                  <a:srgbClr val="002060"/>
                </a:solidFill>
                <a:latin typeface="Calibri" panose="020F0502020204030204" pitchFamily="34" charset="0"/>
                <a:cs typeface="Calibri" panose="020F0502020204030204" pitchFamily="34" charset="0"/>
              </a:rPr>
              <a:t>and by creating memories through experiences inspired by the curriculum.  </a:t>
            </a:r>
          </a:p>
          <a:p>
            <a:endParaRPr lang="en-GB" sz="2000" dirty="0" smtClean="0">
              <a:solidFill>
                <a:srgbClr val="002060"/>
              </a:solidFill>
              <a:latin typeface="Calibri" panose="020F0502020204030204" pitchFamily="34" charset="0"/>
              <a:cs typeface="Calibri" panose="020F0502020204030204" pitchFamily="34" charset="0"/>
            </a:endParaRPr>
          </a:p>
          <a:p>
            <a:r>
              <a:rPr lang="en-GB" sz="2000" dirty="0" smtClean="0">
                <a:solidFill>
                  <a:srgbClr val="002060"/>
                </a:solidFill>
                <a:latin typeface="Calibri" panose="020F0502020204030204" pitchFamily="34" charset="0"/>
                <a:cs typeface="Calibri" panose="020F0502020204030204" pitchFamily="34" charset="0"/>
              </a:rPr>
              <a:t>The curriculum has been further developed to ensure links through the year groups and clear progression in both knowledge and skills through terms and years. </a:t>
            </a:r>
          </a:p>
          <a:p>
            <a:endParaRPr lang="en-GB" sz="2000" dirty="0">
              <a:solidFill>
                <a:srgbClr val="002060"/>
              </a:solidFill>
              <a:latin typeface="Calibri" panose="020F0502020204030204" pitchFamily="34" charset="0"/>
              <a:cs typeface="Calibri" panose="020F0502020204030204" pitchFamily="34" charset="0"/>
            </a:endParaRPr>
          </a:p>
          <a:p>
            <a:r>
              <a:rPr lang="en-GB" sz="2000" dirty="0" smtClean="0">
                <a:solidFill>
                  <a:srgbClr val="002060"/>
                </a:solidFill>
                <a:latin typeface="Calibri" panose="020F0502020204030204" pitchFamily="34" charset="0"/>
                <a:cs typeface="Calibri" panose="020F0502020204030204" pitchFamily="34" charset="0"/>
              </a:rPr>
              <a:t>The following slides provide an explanation of the elements which now make up the structure of the curriculum.</a:t>
            </a:r>
          </a:p>
          <a:p>
            <a:endParaRPr lang="en-GB" sz="20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2"/>
          <a:srcRect l="20215" t="29375" r="17638" b="6339"/>
          <a:stretch/>
        </p:blipFill>
        <p:spPr>
          <a:xfrm rot="1605574">
            <a:off x="9263925" y="677356"/>
            <a:ext cx="2717773" cy="1580611"/>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rotWithShape="1">
          <a:blip r:embed="rId3"/>
          <a:srcRect l="11179" t="19196" r="29385" b="7767"/>
          <a:stretch/>
        </p:blipFill>
        <p:spPr>
          <a:xfrm rot="738566">
            <a:off x="9477103" y="1968416"/>
            <a:ext cx="2364375" cy="1633496"/>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385105" y="150159"/>
            <a:ext cx="4387804" cy="461665"/>
          </a:xfrm>
          <a:prstGeom prst="rect">
            <a:avLst/>
          </a:prstGeom>
        </p:spPr>
        <p:txBody>
          <a:bodyPr wrap="none">
            <a:spAutoFit/>
          </a:bodyPr>
          <a:lstStyle/>
          <a:p>
            <a:pPr algn="ctr"/>
            <a:r>
              <a:rPr lang="en-GB" sz="2400" b="1" dirty="0" err="1">
                <a:solidFill>
                  <a:srgbClr val="002060"/>
                </a:solidFill>
                <a:latin typeface="Calibri" panose="020F0502020204030204" pitchFamily="34" charset="0"/>
                <a:cs typeface="Calibri" panose="020F0502020204030204" pitchFamily="34" charset="0"/>
              </a:rPr>
              <a:t>BcL</a:t>
            </a:r>
            <a:r>
              <a:rPr lang="en-GB" sz="2400" b="1" dirty="0">
                <a:solidFill>
                  <a:srgbClr val="002060"/>
                </a:solidFill>
                <a:latin typeface="Calibri" panose="020F0502020204030204" pitchFamily="34" charset="0"/>
                <a:cs typeface="Calibri" panose="020F0502020204030204" pitchFamily="34" charset="0"/>
              </a:rPr>
              <a:t> </a:t>
            </a:r>
            <a:r>
              <a:rPr lang="en-GB" sz="2400" b="1" dirty="0" smtClean="0">
                <a:solidFill>
                  <a:srgbClr val="002060"/>
                </a:solidFill>
                <a:latin typeface="Calibri" panose="020F0502020204030204" pitchFamily="34" charset="0"/>
                <a:cs typeface="Calibri" panose="020F0502020204030204" pitchFamily="34" charset="0"/>
              </a:rPr>
              <a:t>Reading-Inspired Curriculum </a:t>
            </a:r>
            <a:endParaRPr lang="en-GB" sz="2400" b="1" dirty="0">
              <a:solidFill>
                <a:srgbClr val="002060"/>
              </a:solidFill>
              <a:latin typeface="Calibri" panose="020F0502020204030204" pitchFamily="34" charset="0"/>
              <a:cs typeface="Calibri" panose="020F0502020204030204" pitchFamily="34" charset="0"/>
            </a:endParaRPr>
          </a:p>
        </p:txBody>
      </p:sp>
      <p:pic>
        <p:nvPicPr>
          <p:cNvPr id="7" name="Picture 6" descr="F:\Blyton School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94869" y="5878285"/>
            <a:ext cx="872671" cy="870493"/>
          </a:xfrm>
          <a:prstGeom prst="rect">
            <a:avLst/>
          </a:prstGeom>
          <a:noFill/>
          <a:ln>
            <a:noFill/>
          </a:ln>
        </p:spPr>
      </p:pic>
    </p:spTree>
    <p:extLst>
      <p:ext uri="{BB962C8B-B14F-4D97-AF65-F5344CB8AC3E}">
        <p14:creationId xmlns:p14="http://schemas.microsoft.com/office/powerpoint/2010/main" val="1007654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076" y="452845"/>
            <a:ext cx="8596668" cy="2603863"/>
          </a:xfrm>
          <a:ln>
            <a:noFill/>
          </a:ln>
        </p:spPr>
        <p:txBody>
          <a:bodyPr>
            <a:normAutofit fontScale="90000"/>
          </a:bodyPr>
          <a:lstStyle/>
          <a:p>
            <a:r>
              <a:rPr lang="en-GB" dirty="0" smtClean="0"/>
              <a:t>Step 1: </a:t>
            </a:r>
            <a:br>
              <a:rPr lang="en-GB" dirty="0" smtClean="0"/>
            </a:br>
            <a:r>
              <a:rPr lang="en-GB" dirty="0" smtClean="0"/>
              <a:t>The PROMOTION and CELEBRATION of reading is paramount</a:t>
            </a:r>
            <a:br>
              <a:rPr lang="en-GB" dirty="0" smtClean="0"/>
            </a:br>
            <a:r>
              <a:rPr lang="en-GB" dirty="0" smtClean="0"/>
              <a:t/>
            </a:r>
            <a:br>
              <a:rPr lang="en-GB" dirty="0" smtClean="0"/>
            </a:br>
            <a:r>
              <a:rPr lang="en-GB" dirty="0" smtClean="0"/>
              <a:t>Step 2: </a:t>
            </a:r>
            <a:br>
              <a:rPr lang="en-GB" dirty="0" smtClean="0"/>
            </a:br>
            <a:r>
              <a:rPr lang="en-GB" dirty="0" smtClean="0"/>
              <a:t>Repeat</a:t>
            </a:r>
            <a:br>
              <a:rPr lang="en-GB" dirty="0" smtClean="0"/>
            </a:br>
            <a:r>
              <a:rPr lang="en-GB" dirty="0"/>
              <a:t/>
            </a:r>
            <a:br>
              <a:rPr lang="en-GB" dirty="0"/>
            </a:br>
            <a:r>
              <a:rPr lang="en-GB" dirty="0" smtClean="0"/>
              <a:t>Step 3: </a:t>
            </a:r>
            <a:br>
              <a:rPr lang="en-GB" dirty="0" smtClean="0"/>
            </a:br>
            <a:r>
              <a:rPr lang="en-GB" dirty="0" smtClean="0"/>
              <a:t>And again…and again…</a:t>
            </a:r>
            <a:br>
              <a:rPr lang="en-GB" dirty="0" smtClean="0"/>
            </a:br>
            <a:r>
              <a:rPr lang="en-GB" dirty="0"/>
              <a:t/>
            </a:r>
            <a:br>
              <a:rPr lang="en-GB" dirty="0"/>
            </a:br>
            <a:r>
              <a:rPr lang="en-GB" dirty="0" smtClean="0"/>
              <a:t/>
            </a:r>
            <a:br>
              <a:rPr lang="en-GB" dirty="0" smtClean="0"/>
            </a:br>
            <a:endParaRPr lang="en-GB" dirty="0"/>
          </a:p>
        </p:txBody>
      </p:sp>
    </p:spTree>
    <p:extLst>
      <p:ext uri="{BB962C8B-B14F-4D97-AF65-F5344CB8AC3E}">
        <p14:creationId xmlns:p14="http://schemas.microsoft.com/office/powerpoint/2010/main" val="3528113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725" y="263706"/>
            <a:ext cx="2793137" cy="461665"/>
          </a:xfrm>
          <a:prstGeom prst="rect">
            <a:avLst/>
          </a:prstGeom>
        </p:spPr>
        <p:txBody>
          <a:bodyPr wrap="none">
            <a:spAutoFit/>
          </a:bodyPr>
          <a:lstStyle/>
          <a:p>
            <a:pPr algn="ctr"/>
            <a:r>
              <a:rPr lang="en-GB" sz="2400" b="1" dirty="0" err="1">
                <a:solidFill>
                  <a:srgbClr val="002060"/>
                </a:solidFill>
                <a:latin typeface="Calibri" panose="020F0502020204030204" pitchFamily="34" charset="0"/>
                <a:cs typeface="Calibri" panose="020F0502020204030204" pitchFamily="34" charset="0"/>
              </a:rPr>
              <a:t>BcL</a:t>
            </a:r>
            <a:r>
              <a:rPr lang="en-GB" sz="2400" b="1" dirty="0">
                <a:solidFill>
                  <a:srgbClr val="002060"/>
                </a:solidFill>
                <a:latin typeface="Calibri" panose="020F0502020204030204" pitchFamily="34" charset="0"/>
                <a:cs typeface="Calibri" panose="020F0502020204030204" pitchFamily="34" charset="0"/>
              </a:rPr>
              <a:t> Christian Values </a:t>
            </a:r>
          </a:p>
        </p:txBody>
      </p:sp>
      <p:sp>
        <p:nvSpPr>
          <p:cNvPr id="6" name="TextBox 5"/>
          <p:cNvSpPr txBox="1"/>
          <p:nvPr/>
        </p:nvSpPr>
        <p:spPr>
          <a:xfrm>
            <a:off x="360686" y="1515291"/>
            <a:ext cx="4245429" cy="3416320"/>
          </a:xfrm>
          <a:prstGeom prst="rect">
            <a:avLst/>
          </a:prstGeom>
          <a:solidFill>
            <a:schemeClr val="bg1"/>
          </a:solidFill>
        </p:spPr>
        <p:txBody>
          <a:bodyPr wrap="square" rtlCol="0">
            <a:spAutoFit/>
          </a:bodyPr>
          <a:lstStyle/>
          <a:p>
            <a:pPr algn="ctr"/>
            <a:r>
              <a:rPr lang="en-GB" sz="3600" b="1" dirty="0" smtClean="0"/>
              <a:t>Friendship</a:t>
            </a:r>
          </a:p>
          <a:p>
            <a:pPr algn="ctr"/>
            <a:r>
              <a:rPr lang="en-GB" sz="3600" b="1" dirty="0" smtClean="0">
                <a:solidFill>
                  <a:srgbClr val="7030A0"/>
                </a:solidFill>
              </a:rPr>
              <a:t>Courage</a:t>
            </a:r>
          </a:p>
          <a:p>
            <a:pPr algn="ctr"/>
            <a:r>
              <a:rPr lang="en-GB" sz="3600" b="1" dirty="0" smtClean="0">
                <a:solidFill>
                  <a:srgbClr val="0070C0"/>
                </a:solidFill>
              </a:rPr>
              <a:t>Hope</a:t>
            </a:r>
          </a:p>
          <a:p>
            <a:pPr algn="ctr"/>
            <a:r>
              <a:rPr lang="en-GB" sz="3600" b="1" dirty="0" smtClean="0">
                <a:solidFill>
                  <a:srgbClr val="00CC00"/>
                </a:solidFill>
              </a:rPr>
              <a:t>Thankfulness</a:t>
            </a:r>
            <a:r>
              <a:rPr lang="en-GB" sz="3600" b="1" dirty="0" smtClean="0">
                <a:solidFill>
                  <a:srgbClr val="006600"/>
                </a:solidFill>
              </a:rPr>
              <a:t> </a:t>
            </a:r>
          </a:p>
          <a:p>
            <a:pPr algn="ctr"/>
            <a:r>
              <a:rPr lang="en-GB" sz="3600" b="1" dirty="0" smtClean="0">
                <a:solidFill>
                  <a:srgbClr val="FF6600"/>
                </a:solidFill>
              </a:rPr>
              <a:t>Compassion</a:t>
            </a:r>
          </a:p>
          <a:p>
            <a:pPr algn="ctr"/>
            <a:r>
              <a:rPr lang="en-GB" sz="3600" b="1" dirty="0" smtClean="0">
                <a:solidFill>
                  <a:srgbClr val="FF0000"/>
                </a:solidFill>
              </a:rPr>
              <a:t>Trust</a:t>
            </a:r>
            <a:r>
              <a:rPr lang="en-GB" sz="3600" b="1" dirty="0" smtClean="0">
                <a:solidFill>
                  <a:srgbClr val="00B050"/>
                </a:solidFill>
              </a:rPr>
              <a:t> </a:t>
            </a:r>
          </a:p>
        </p:txBody>
      </p:sp>
      <p:sp>
        <p:nvSpPr>
          <p:cNvPr id="7" name="TextBox 6"/>
          <p:cNvSpPr txBox="1"/>
          <p:nvPr/>
        </p:nvSpPr>
        <p:spPr>
          <a:xfrm>
            <a:off x="5192127" y="744031"/>
            <a:ext cx="5491474" cy="1508105"/>
          </a:xfrm>
          <a:prstGeom prst="rect">
            <a:avLst/>
          </a:prstGeom>
          <a:noFill/>
          <a:ln w="28575">
            <a:solidFill>
              <a:srgbClr val="002060"/>
            </a:solidFill>
          </a:ln>
        </p:spPr>
        <p:txBody>
          <a:bodyPr wrap="square" rtlCol="0">
            <a:spAutoFit/>
          </a:bodyPr>
          <a:lstStyle/>
          <a:p>
            <a:pPr marL="285750" indent="-285750">
              <a:buFont typeface="Arial" panose="020B0604020202020204" pitchFamily="34" charset="0"/>
              <a:buChar char="•"/>
            </a:pPr>
            <a:r>
              <a:rPr lang="en-GB" dirty="0" smtClean="0">
                <a:solidFill>
                  <a:srgbClr val="002060"/>
                </a:solidFill>
                <a:latin typeface="Calibri" panose="020F0502020204030204" pitchFamily="34" charset="0"/>
                <a:cs typeface="Calibri" panose="020F0502020204030204" pitchFamily="34" charset="0"/>
              </a:rPr>
              <a:t>Now </a:t>
            </a:r>
            <a:r>
              <a:rPr lang="en-GB" u="sng" dirty="0" smtClean="0">
                <a:solidFill>
                  <a:srgbClr val="002060"/>
                </a:solidFill>
                <a:latin typeface="Calibri" panose="020F0502020204030204" pitchFamily="34" charset="0"/>
                <a:cs typeface="Calibri" panose="020F0502020204030204" pitchFamily="34" charset="0"/>
              </a:rPr>
              <a:t>central</a:t>
            </a:r>
            <a:r>
              <a:rPr lang="en-GB" dirty="0" smtClean="0">
                <a:solidFill>
                  <a:srgbClr val="002060"/>
                </a:solidFill>
                <a:latin typeface="Calibri" panose="020F0502020204030204" pitchFamily="34" charset="0"/>
                <a:cs typeface="Calibri" panose="020F0502020204030204" pitchFamily="34" charset="0"/>
              </a:rPr>
              <a:t> to our curriculum</a:t>
            </a:r>
          </a:p>
          <a:p>
            <a:pPr marL="285750" indent="-285750">
              <a:buFont typeface="Arial" panose="020B0604020202020204" pitchFamily="34" charset="0"/>
              <a:buChar char="•"/>
            </a:pPr>
            <a:r>
              <a:rPr lang="en-GB" dirty="0" smtClean="0">
                <a:solidFill>
                  <a:srgbClr val="002060"/>
                </a:solidFill>
                <a:latin typeface="Calibri" panose="020F0502020204030204" pitchFamily="34" charset="0"/>
                <a:cs typeface="Calibri" panose="020F0502020204030204" pitchFamily="34" charset="0"/>
              </a:rPr>
              <a:t>Continued termly Christian Values focus</a:t>
            </a:r>
          </a:p>
          <a:p>
            <a:pPr marL="285750" indent="-285750">
              <a:buFont typeface="Arial" panose="020B0604020202020204" pitchFamily="34" charset="0"/>
              <a:buChar char="•"/>
            </a:pPr>
            <a:r>
              <a:rPr lang="en-GB" dirty="0" smtClean="0">
                <a:solidFill>
                  <a:srgbClr val="002060"/>
                </a:solidFill>
                <a:latin typeface="Calibri" panose="020F0502020204030204" pitchFamily="34" charset="0"/>
                <a:cs typeface="Calibri" panose="020F0502020204030204" pitchFamily="34" charset="0"/>
              </a:rPr>
              <a:t>Essential whole team responsibility and part of daily conversations so that they become embedded </a:t>
            </a:r>
          </a:p>
          <a:p>
            <a:pPr marL="285750" indent="-285750">
              <a:buFont typeface="Arial" panose="020B0604020202020204" pitchFamily="34" charset="0"/>
              <a:buChar char="•"/>
            </a:pPr>
            <a:r>
              <a:rPr lang="en-GB" dirty="0" smtClean="0">
                <a:solidFill>
                  <a:srgbClr val="002060"/>
                </a:solidFill>
                <a:latin typeface="Calibri" panose="020F0502020204030204" pitchFamily="34" charset="0"/>
                <a:cs typeface="Calibri" panose="020F0502020204030204" pitchFamily="34" charset="0"/>
              </a:rPr>
              <a:t>Daily Worship</a:t>
            </a:r>
            <a:r>
              <a:rPr lang="en-GB" sz="2000" dirty="0" smtClean="0">
                <a:solidFill>
                  <a:srgbClr val="002060"/>
                </a:solidFill>
                <a:latin typeface="Calibri" panose="020F0502020204030204" pitchFamily="34" charset="0"/>
                <a:cs typeface="Calibri" panose="020F0502020204030204" pitchFamily="34" charset="0"/>
              </a:rPr>
              <a:t> </a:t>
            </a:r>
          </a:p>
        </p:txBody>
      </p:sp>
      <p:sp>
        <p:nvSpPr>
          <p:cNvPr id="3" name="Left Arrow 2"/>
          <p:cNvSpPr/>
          <p:nvPr/>
        </p:nvSpPr>
        <p:spPr>
          <a:xfrm rot="7975701">
            <a:off x="1489245" y="5132139"/>
            <a:ext cx="1013383" cy="3888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940526" y="5721531"/>
            <a:ext cx="2508068" cy="646331"/>
          </a:xfrm>
          <a:prstGeom prst="rect">
            <a:avLst/>
          </a:prstGeom>
          <a:noFill/>
        </p:spPr>
        <p:txBody>
          <a:bodyPr wrap="square" rtlCol="0">
            <a:spAutoFit/>
          </a:bodyPr>
          <a:lstStyle/>
          <a:p>
            <a:r>
              <a:rPr lang="en-GB" dirty="0" smtClean="0"/>
              <a:t>Take note of the colour change…</a:t>
            </a:r>
            <a:endParaRPr lang="en-GB" dirty="0"/>
          </a:p>
        </p:txBody>
      </p:sp>
      <p:sp>
        <p:nvSpPr>
          <p:cNvPr id="9" name="TextBox 8"/>
          <p:cNvSpPr txBox="1"/>
          <p:nvPr/>
        </p:nvSpPr>
        <p:spPr>
          <a:xfrm>
            <a:off x="7602243" y="3448451"/>
            <a:ext cx="2702834" cy="646331"/>
          </a:xfrm>
          <a:prstGeom prst="rect">
            <a:avLst/>
          </a:prstGeom>
          <a:noFill/>
          <a:ln w="28575">
            <a:solidFill>
              <a:srgbClr val="002060"/>
            </a:solidFill>
          </a:ln>
        </p:spPr>
        <p:txBody>
          <a:bodyPr wrap="square" rtlCol="0">
            <a:spAutoFit/>
          </a:bodyPr>
          <a:lstStyle/>
          <a:p>
            <a:pPr algn="ctr"/>
            <a:r>
              <a:rPr lang="en-GB" dirty="0">
                <a:solidFill>
                  <a:srgbClr val="002060"/>
                </a:solidFill>
                <a:latin typeface="Calibri" panose="020F0502020204030204" pitchFamily="34" charset="0"/>
                <a:cs typeface="Calibri" panose="020F0502020204030204" pitchFamily="34" charset="0"/>
              </a:rPr>
              <a:t>How do they </a:t>
            </a:r>
            <a:r>
              <a:rPr lang="en-GB" dirty="0" smtClean="0">
                <a:solidFill>
                  <a:srgbClr val="002060"/>
                </a:solidFill>
                <a:latin typeface="Calibri" panose="020F0502020204030204" pitchFamily="34" charset="0"/>
                <a:cs typeface="Calibri" panose="020F0502020204030204" pitchFamily="34" charset="0"/>
              </a:rPr>
              <a:t>thread through </a:t>
            </a:r>
            <a:r>
              <a:rPr lang="en-GB" dirty="0">
                <a:solidFill>
                  <a:srgbClr val="002060"/>
                </a:solidFill>
                <a:latin typeface="Calibri" panose="020F0502020204030204" pitchFamily="34" charset="0"/>
                <a:cs typeface="Calibri" panose="020F0502020204030204" pitchFamily="34" charset="0"/>
              </a:rPr>
              <a:t>our </a:t>
            </a:r>
            <a:r>
              <a:rPr lang="en-GB" dirty="0" smtClean="0">
                <a:solidFill>
                  <a:srgbClr val="002060"/>
                </a:solidFill>
                <a:latin typeface="Calibri" panose="020F0502020204030204" pitchFamily="34" charset="0"/>
                <a:cs typeface="Calibri" panose="020F0502020204030204" pitchFamily="34" charset="0"/>
              </a:rPr>
              <a:t>curriculum…?</a:t>
            </a:r>
            <a:endParaRPr lang="en-GB" dirty="0">
              <a:solidFill>
                <a:srgbClr val="002060"/>
              </a:solidFill>
              <a:latin typeface="Calibri" panose="020F0502020204030204" pitchFamily="34" charset="0"/>
              <a:cs typeface="Calibri" panose="020F0502020204030204" pitchFamily="34" charset="0"/>
            </a:endParaRPr>
          </a:p>
        </p:txBody>
      </p:sp>
      <p:sp>
        <p:nvSpPr>
          <p:cNvPr id="10" name="Right Arrow 9"/>
          <p:cNvSpPr/>
          <p:nvPr/>
        </p:nvSpPr>
        <p:spPr>
          <a:xfrm rot="3199880">
            <a:off x="6734848" y="2589147"/>
            <a:ext cx="1653643" cy="496389"/>
          </a:xfrm>
          <a:prstGeom prst="righ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ight Arrow 1"/>
          <p:cNvSpPr/>
          <p:nvPr/>
        </p:nvSpPr>
        <p:spPr>
          <a:xfrm>
            <a:off x="10240010" y="3555656"/>
            <a:ext cx="1123405" cy="496389"/>
          </a:xfrm>
          <a:prstGeom prst="righ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F:\Blyton Schoo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94869" y="5878285"/>
            <a:ext cx="872671" cy="870493"/>
          </a:xfrm>
          <a:prstGeom prst="rect">
            <a:avLst/>
          </a:prstGeom>
          <a:noFill/>
          <a:ln>
            <a:noFill/>
          </a:ln>
        </p:spPr>
      </p:pic>
    </p:spTree>
    <p:extLst>
      <p:ext uri="{BB962C8B-B14F-4D97-AF65-F5344CB8AC3E}">
        <p14:creationId xmlns:p14="http://schemas.microsoft.com/office/powerpoint/2010/main" val="3038002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0333" y="259472"/>
            <a:ext cx="4253087" cy="461665"/>
          </a:xfrm>
          <a:prstGeom prst="rect">
            <a:avLst/>
          </a:prstGeom>
        </p:spPr>
        <p:txBody>
          <a:bodyPr wrap="none">
            <a:spAutoFit/>
          </a:bodyPr>
          <a:lstStyle/>
          <a:p>
            <a:pPr algn="ctr"/>
            <a:r>
              <a:rPr lang="en-GB" sz="2400" b="1" dirty="0" smtClean="0">
                <a:solidFill>
                  <a:srgbClr val="002060"/>
                </a:solidFill>
                <a:latin typeface="Calibri" panose="020F0502020204030204" pitchFamily="34" charset="0"/>
                <a:cs typeface="Calibri" panose="020F0502020204030204" pitchFamily="34" charset="0"/>
              </a:rPr>
              <a:t>Linking the Curriculum Together</a:t>
            </a:r>
            <a:endParaRPr lang="en-GB" sz="2400" b="1" dirty="0">
              <a:solidFill>
                <a:srgbClr val="002060"/>
              </a:solidFill>
              <a:latin typeface="Calibri" panose="020F0502020204030204"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02953710"/>
              </p:ext>
            </p:extLst>
          </p:nvPr>
        </p:nvGraphicFramePr>
        <p:xfrm>
          <a:off x="994137" y="1183814"/>
          <a:ext cx="10096230" cy="4299450"/>
        </p:xfrm>
        <a:graphic>
          <a:graphicData uri="http://schemas.openxmlformats.org/drawingml/2006/table">
            <a:tbl>
              <a:tblPr firstRow="1" bandRow="1">
                <a:tableStyleId>{0660B408-B3CF-4A94-85FC-2B1E0A45F4A2}</a:tableStyleId>
              </a:tblPr>
              <a:tblGrid>
                <a:gridCol w="1924968">
                  <a:extLst>
                    <a:ext uri="{9D8B030D-6E8A-4147-A177-3AD203B41FA5}">
                      <a16:colId xmlns:a16="http://schemas.microsoft.com/office/drawing/2014/main" val="214091569"/>
                    </a:ext>
                  </a:extLst>
                </a:gridCol>
                <a:gridCol w="3753974">
                  <a:extLst>
                    <a:ext uri="{9D8B030D-6E8A-4147-A177-3AD203B41FA5}">
                      <a16:colId xmlns:a16="http://schemas.microsoft.com/office/drawing/2014/main" val="1613532171"/>
                    </a:ext>
                  </a:extLst>
                </a:gridCol>
                <a:gridCol w="2750643">
                  <a:extLst>
                    <a:ext uri="{9D8B030D-6E8A-4147-A177-3AD203B41FA5}">
                      <a16:colId xmlns:a16="http://schemas.microsoft.com/office/drawing/2014/main" val="3821612273"/>
                    </a:ext>
                  </a:extLst>
                </a:gridCol>
                <a:gridCol w="1666645">
                  <a:extLst>
                    <a:ext uri="{9D8B030D-6E8A-4147-A177-3AD203B41FA5}">
                      <a16:colId xmlns:a16="http://schemas.microsoft.com/office/drawing/2014/main" val="3792273872"/>
                    </a:ext>
                  </a:extLst>
                </a:gridCol>
              </a:tblGrid>
              <a:tr h="458970">
                <a:tc>
                  <a:txBody>
                    <a:bodyPr/>
                    <a:lstStyle/>
                    <a:p>
                      <a:pPr algn="l"/>
                      <a:r>
                        <a:rPr lang="en-GB" sz="2000" dirty="0" smtClean="0">
                          <a:latin typeface="Calibri" panose="020F0502020204030204" pitchFamily="34" charset="0"/>
                          <a:cs typeface="Calibri" panose="020F0502020204030204" pitchFamily="34" charset="0"/>
                        </a:rPr>
                        <a:t>Christian Value</a:t>
                      </a:r>
                      <a:r>
                        <a:rPr lang="en-GB" sz="2000" baseline="0" dirty="0" smtClean="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a:txBody>
                  <a:tcPr anchor="ctr"/>
                </a:tc>
                <a:tc>
                  <a:txBody>
                    <a:bodyPr/>
                    <a:lstStyle/>
                    <a:p>
                      <a:pPr algn="l"/>
                      <a:r>
                        <a:rPr lang="en-GB" sz="2000" dirty="0" err="1" smtClean="0">
                          <a:latin typeface="Calibri" panose="020F0502020204030204" pitchFamily="34" charset="0"/>
                          <a:cs typeface="Calibri" panose="020F0502020204030204" pitchFamily="34" charset="0"/>
                        </a:rPr>
                        <a:t>BcL</a:t>
                      </a:r>
                      <a:r>
                        <a:rPr lang="en-GB" sz="2000" dirty="0" smtClean="0">
                          <a:latin typeface="Calibri" panose="020F0502020204030204" pitchFamily="34" charset="0"/>
                          <a:cs typeface="Calibri" panose="020F0502020204030204" pitchFamily="34" charset="0"/>
                        </a:rPr>
                        <a:t> Inspirational</a:t>
                      </a:r>
                      <a:r>
                        <a:rPr lang="en-GB" sz="2000" baseline="0" dirty="0" smtClean="0">
                          <a:latin typeface="Calibri" panose="020F0502020204030204" pitchFamily="34" charset="0"/>
                          <a:cs typeface="Calibri" panose="020F0502020204030204" pitchFamily="34" charset="0"/>
                        </a:rPr>
                        <a:t> Theme</a:t>
                      </a:r>
                      <a:endParaRPr lang="en-GB" sz="2000" dirty="0">
                        <a:latin typeface="Calibri" panose="020F0502020204030204" pitchFamily="34" charset="0"/>
                        <a:cs typeface="Calibri" panose="020F0502020204030204" pitchFamily="34" charset="0"/>
                      </a:endParaRPr>
                    </a:p>
                  </a:txBody>
                  <a:tcPr anchor="ctr"/>
                </a:tc>
                <a:tc>
                  <a:txBody>
                    <a:bodyPr/>
                    <a:lstStyle/>
                    <a:p>
                      <a:pPr algn="l"/>
                      <a:r>
                        <a:rPr lang="en-GB" sz="2000" dirty="0" err="1" smtClean="0">
                          <a:latin typeface="Calibri" panose="020F0502020204030204" pitchFamily="34" charset="0"/>
                          <a:cs typeface="Calibri" panose="020F0502020204030204" pitchFamily="34" charset="0"/>
                        </a:rPr>
                        <a:t>BcL</a:t>
                      </a:r>
                      <a:r>
                        <a:rPr lang="en-GB" sz="2000" dirty="0" smtClean="0">
                          <a:latin typeface="Calibri" panose="020F0502020204030204" pitchFamily="34" charset="0"/>
                          <a:cs typeface="Calibri" panose="020F0502020204030204" pitchFamily="34" charset="0"/>
                        </a:rPr>
                        <a:t> Extraordinary</a:t>
                      </a:r>
                      <a:r>
                        <a:rPr lang="en-GB" sz="2000" baseline="0" dirty="0" smtClean="0">
                          <a:latin typeface="Calibri" panose="020F0502020204030204" pitchFamily="34" charset="0"/>
                          <a:cs typeface="Calibri" panose="020F0502020204030204" pitchFamily="34" charset="0"/>
                        </a:rPr>
                        <a:t> Lives</a:t>
                      </a:r>
                      <a:endParaRPr lang="en-GB" sz="2000" dirty="0">
                        <a:latin typeface="Calibri" panose="020F0502020204030204" pitchFamily="34" charset="0"/>
                        <a:cs typeface="Calibri" panose="020F0502020204030204" pitchFamily="34" charset="0"/>
                      </a:endParaRPr>
                    </a:p>
                  </a:txBody>
                  <a:tcPr anchor="ctr"/>
                </a:tc>
                <a:tc>
                  <a:txBody>
                    <a:bodyPr/>
                    <a:lstStyle/>
                    <a:p>
                      <a:pPr algn="l"/>
                      <a:r>
                        <a:rPr lang="en-GB" sz="2000" dirty="0" smtClean="0">
                          <a:latin typeface="Calibri" panose="020F0502020204030204" pitchFamily="34" charset="0"/>
                          <a:cs typeface="Calibri" panose="020F0502020204030204" pitchFamily="34" charset="0"/>
                        </a:rPr>
                        <a:t>Colour </a:t>
                      </a:r>
                      <a:endParaRPr lang="en-GB" sz="2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67933882"/>
                  </a:ext>
                </a:extLst>
              </a:tr>
              <a:tr h="640080">
                <a:tc>
                  <a:txBody>
                    <a:bodyPr/>
                    <a:lstStyle/>
                    <a:p>
                      <a:r>
                        <a:rPr lang="en-GB" sz="2000" b="1" dirty="0" smtClean="0">
                          <a:latin typeface="Calibri" panose="020F0502020204030204" pitchFamily="34" charset="0"/>
                          <a:cs typeface="Calibri" panose="020F0502020204030204" pitchFamily="34" charset="0"/>
                        </a:rPr>
                        <a:t>Friendship</a:t>
                      </a:r>
                      <a:endParaRPr lang="en-GB" sz="2000" b="1" dirty="0">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GB" sz="2000" b="1" dirty="0" smtClean="0">
                          <a:latin typeface="Calibri" panose="020F0502020204030204" pitchFamily="34" charset="0"/>
                          <a:cs typeface="Calibri" panose="020F0502020204030204" pitchFamily="34" charset="0"/>
                        </a:rPr>
                        <a:t>Diversity</a:t>
                      </a:r>
                      <a:r>
                        <a:rPr lang="en-GB" sz="2000" b="1" baseline="0" dirty="0" smtClean="0">
                          <a:latin typeface="Calibri" panose="020F0502020204030204" pitchFamily="34" charset="0"/>
                          <a:cs typeface="Calibri" panose="020F0502020204030204" pitchFamily="34" charset="0"/>
                        </a:rPr>
                        <a:t> </a:t>
                      </a:r>
                      <a:endParaRPr lang="en-GB" sz="2000" b="1" dirty="0">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GB" sz="2000" b="1" dirty="0" smtClean="0">
                          <a:latin typeface="Calibri" panose="020F0502020204030204" pitchFamily="34" charset="0"/>
                          <a:cs typeface="Calibri" panose="020F0502020204030204" pitchFamily="34" charset="0"/>
                        </a:rPr>
                        <a:t>Figures of Faith </a:t>
                      </a:r>
                      <a:endParaRPr lang="en-GB" sz="2000" b="1" dirty="0">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GB" sz="2000" b="1" dirty="0" smtClean="0">
                          <a:latin typeface="Calibri" panose="020F0502020204030204" pitchFamily="34" charset="0"/>
                          <a:cs typeface="Calibri" panose="020F0502020204030204" pitchFamily="34" charset="0"/>
                        </a:rPr>
                        <a:t>Black</a:t>
                      </a:r>
                      <a:endParaRPr lang="en-GB" sz="2000" b="1" dirty="0">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2360982065"/>
                  </a:ext>
                </a:extLst>
              </a:tr>
              <a:tr h="640080">
                <a:tc>
                  <a:txBody>
                    <a:bodyPr/>
                    <a:lstStyle/>
                    <a:p>
                      <a:r>
                        <a:rPr lang="en-GB" sz="2000" b="1" dirty="0" smtClean="0">
                          <a:solidFill>
                            <a:srgbClr val="7030A0"/>
                          </a:solidFill>
                          <a:latin typeface="Calibri" panose="020F0502020204030204" pitchFamily="34" charset="0"/>
                          <a:cs typeface="Calibri" panose="020F0502020204030204" pitchFamily="34" charset="0"/>
                        </a:rPr>
                        <a:t>Courage</a:t>
                      </a:r>
                      <a:endParaRPr lang="en-GB" sz="2000" b="1" dirty="0">
                        <a:solidFill>
                          <a:srgbClr val="7030A0"/>
                        </a:solidFill>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GB" sz="2000" b="1" dirty="0" smtClean="0">
                          <a:solidFill>
                            <a:srgbClr val="7030A0"/>
                          </a:solidFill>
                          <a:latin typeface="Calibri" panose="020F0502020204030204" pitchFamily="34" charset="0"/>
                          <a:cs typeface="Calibri" panose="020F0502020204030204" pitchFamily="34" charset="0"/>
                        </a:rPr>
                        <a:t>Exploration</a:t>
                      </a:r>
                      <a:endParaRPr lang="en-GB" sz="2000" b="1" dirty="0">
                        <a:solidFill>
                          <a:srgbClr val="7030A0"/>
                        </a:solidFill>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GB" sz="2000" b="1" dirty="0" smtClean="0">
                          <a:solidFill>
                            <a:srgbClr val="7030A0"/>
                          </a:solidFill>
                          <a:latin typeface="Calibri" panose="020F0502020204030204" pitchFamily="34" charset="0"/>
                          <a:cs typeface="Calibri" panose="020F0502020204030204" pitchFamily="34" charset="0"/>
                        </a:rPr>
                        <a:t>Explorers</a:t>
                      </a:r>
                      <a:endParaRPr lang="en-GB" sz="2000" b="1" dirty="0">
                        <a:solidFill>
                          <a:srgbClr val="7030A0"/>
                        </a:solidFill>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GB" sz="2000" b="1" dirty="0" smtClean="0">
                          <a:solidFill>
                            <a:srgbClr val="7030A0"/>
                          </a:solidFill>
                          <a:latin typeface="Calibri" panose="020F0502020204030204" pitchFamily="34" charset="0"/>
                          <a:cs typeface="Calibri" panose="020F0502020204030204" pitchFamily="34" charset="0"/>
                        </a:rPr>
                        <a:t>Purple</a:t>
                      </a:r>
                      <a:endParaRPr lang="en-GB" sz="2000" b="1" dirty="0">
                        <a:solidFill>
                          <a:srgbClr val="7030A0"/>
                        </a:solidFill>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4097601843"/>
                  </a:ext>
                </a:extLst>
              </a:tr>
              <a:tr h="640080">
                <a:tc>
                  <a:txBody>
                    <a:bodyPr/>
                    <a:lstStyle/>
                    <a:p>
                      <a:r>
                        <a:rPr lang="en-GB" sz="2000" b="1" dirty="0" smtClean="0">
                          <a:solidFill>
                            <a:srgbClr val="0070C0"/>
                          </a:solidFill>
                          <a:latin typeface="Calibri" panose="020F0502020204030204" pitchFamily="34" charset="0"/>
                          <a:cs typeface="Calibri" panose="020F0502020204030204" pitchFamily="34" charset="0"/>
                        </a:rPr>
                        <a:t>Hope</a:t>
                      </a:r>
                      <a:endParaRPr lang="en-GB" sz="2000" b="1" dirty="0">
                        <a:solidFill>
                          <a:srgbClr val="0070C0"/>
                        </a:solidFill>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GB" sz="2000" b="1" dirty="0" smtClean="0">
                          <a:solidFill>
                            <a:srgbClr val="0070C0"/>
                          </a:solidFill>
                          <a:latin typeface="Calibri" panose="020F0502020204030204" pitchFamily="34" charset="0"/>
                          <a:cs typeface="Calibri" panose="020F0502020204030204" pitchFamily="34" charset="0"/>
                        </a:rPr>
                        <a:t>Creativity</a:t>
                      </a:r>
                      <a:r>
                        <a:rPr lang="en-GB" sz="2000" b="1" baseline="0" dirty="0" smtClean="0">
                          <a:solidFill>
                            <a:srgbClr val="0070C0"/>
                          </a:solidFill>
                          <a:latin typeface="Calibri" panose="020F0502020204030204" pitchFamily="34" charset="0"/>
                          <a:cs typeface="Calibri" panose="020F0502020204030204" pitchFamily="34" charset="0"/>
                        </a:rPr>
                        <a:t> </a:t>
                      </a:r>
                      <a:endParaRPr lang="en-GB" sz="2000" b="1" dirty="0">
                        <a:solidFill>
                          <a:srgbClr val="0070C0"/>
                        </a:solidFill>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GB" sz="2000" b="1" dirty="0" smtClean="0">
                          <a:solidFill>
                            <a:srgbClr val="0070C0"/>
                          </a:solidFill>
                          <a:latin typeface="Calibri" panose="020F0502020204030204" pitchFamily="34" charset="0"/>
                          <a:cs typeface="Calibri" panose="020F0502020204030204" pitchFamily="34" charset="0"/>
                        </a:rPr>
                        <a:t>Creators</a:t>
                      </a:r>
                      <a:endParaRPr lang="en-GB" sz="2000" b="1" dirty="0">
                        <a:solidFill>
                          <a:srgbClr val="0070C0"/>
                        </a:solidFill>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GB" sz="2000" b="1" dirty="0" smtClean="0">
                          <a:solidFill>
                            <a:srgbClr val="0070C0"/>
                          </a:solidFill>
                          <a:latin typeface="Calibri" panose="020F0502020204030204" pitchFamily="34" charset="0"/>
                          <a:cs typeface="Calibri" panose="020F0502020204030204" pitchFamily="34" charset="0"/>
                        </a:rPr>
                        <a:t>Blue</a:t>
                      </a:r>
                      <a:endParaRPr lang="en-GB" sz="2000" b="1" dirty="0">
                        <a:solidFill>
                          <a:srgbClr val="0070C0"/>
                        </a:solidFill>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4253508877"/>
                  </a:ext>
                </a:extLst>
              </a:tr>
              <a:tr h="640080">
                <a:tc>
                  <a:txBody>
                    <a:bodyPr/>
                    <a:lstStyle/>
                    <a:p>
                      <a:r>
                        <a:rPr lang="en-GB" sz="2000" b="1" dirty="0" smtClean="0">
                          <a:solidFill>
                            <a:srgbClr val="00CC00"/>
                          </a:solidFill>
                          <a:latin typeface="Calibri" panose="020F0502020204030204" pitchFamily="34" charset="0"/>
                          <a:cs typeface="Calibri" panose="020F0502020204030204" pitchFamily="34" charset="0"/>
                        </a:rPr>
                        <a:t>Thankfulness</a:t>
                      </a:r>
                      <a:endParaRPr lang="en-GB" sz="2000" b="1" dirty="0">
                        <a:solidFill>
                          <a:srgbClr val="00CC00"/>
                        </a:solidFill>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GB" sz="2000" b="1" dirty="0" smtClean="0">
                          <a:solidFill>
                            <a:srgbClr val="00CC00"/>
                          </a:solidFill>
                          <a:latin typeface="Calibri" panose="020F0502020204030204" pitchFamily="34" charset="0"/>
                          <a:cs typeface="Calibri" panose="020F0502020204030204" pitchFamily="34" charset="0"/>
                        </a:rPr>
                        <a:t>Innovation</a:t>
                      </a:r>
                      <a:r>
                        <a:rPr lang="en-GB" sz="2000" b="1" baseline="0" dirty="0" smtClean="0">
                          <a:solidFill>
                            <a:srgbClr val="00CC00"/>
                          </a:solidFill>
                          <a:latin typeface="Calibri" panose="020F0502020204030204" pitchFamily="34" charset="0"/>
                          <a:cs typeface="Calibri" panose="020F0502020204030204" pitchFamily="34" charset="0"/>
                        </a:rPr>
                        <a:t> &amp; Progress </a:t>
                      </a:r>
                    </a:p>
                    <a:p>
                      <a:r>
                        <a:rPr lang="en-GB" sz="1600" b="1" baseline="0" dirty="0" smtClean="0">
                          <a:solidFill>
                            <a:srgbClr val="00CC00"/>
                          </a:solidFill>
                          <a:latin typeface="Calibri" panose="020F0502020204030204" pitchFamily="34" charset="0"/>
                          <a:cs typeface="Calibri" panose="020F0502020204030204" pitchFamily="34" charset="0"/>
                        </a:rPr>
                        <a:t>(Including agriculture) </a:t>
                      </a:r>
                      <a:endParaRPr lang="en-GB" sz="1600" b="1" dirty="0">
                        <a:solidFill>
                          <a:srgbClr val="00CC00"/>
                        </a:solidFill>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GB" sz="2000" b="1" dirty="0" smtClean="0">
                          <a:solidFill>
                            <a:srgbClr val="00CC00"/>
                          </a:solidFill>
                          <a:latin typeface="Calibri" panose="020F0502020204030204" pitchFamily="34" charset="0"/>
                          <a:cs typeface="Calibri" panose="020F0502020204030204" pitchFamily="34" charset="0"/>
                        </a:rPr>
                        <a:t>Innovators</a:t>
                      </a:r>
                      <a:endParaRPr lang="en-GB" sz="2000" b="1" dirty="0">
                        <a:solidFill>
                          <a:srgbClr val="00CC00"/>
                        </a:solidFill>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GB" sz="2000" b="1" dirty="0" smtClean="0">
                          <a:solidFill>
                            <a:srgbClr val="00CC00"/>
                          </a:solidFill>
                          <a:latin typeface="Calibri" panose="020F0502020204030204" pitchFamily="34" charset="0"/>
                          <a:cs typeface="Calibri" panose="020F0502020204030204" pitchFamily="34" charset="0"/>
                        </a:rPr>
                        <a:t>Green</a:t>
                      </a:r>
                      <a:endParaRPr lang="en-GB" sz="2000" b="1" dirty="0">
                        <a:solidFill>
                          <a:srgbClr val="00CC00"/>
                        </a:solidFill>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3258935033"/>
                  </a:ext>
                </a:extLst>
              </a:tr>
              <a:tr h="640080">
                <a:tc>
                  <a:txBody>
                    <a:bodyPr/>
                    <a:lstStyle/>
                    <a:p>
                      <a:r>
                        <a:rPr lang="en-GB" sz="2000" b="1" dirty="0" smtClean="0">
                          <a:solidFill>
                            <a:srgbClr val="FF6600"/>
                          </a:solidFill>
                          <a:latin typeface="Calibri" panose="020F0502020204030204" pitchFamily="34" charset="0"/>
                          <a:cs typeface="Calibri" panose="020F0502020204030204" pitchFamily="34" charset="0"/>
                        </a:rPr>
                        <a:t>Compassion</a:t>
                      </a:r>
                      <a:endParaRPr lang="en-GB" sz="2000" b="1" dirty="0">
                        <a:solidFill>
                          <a:srgbClr val="FF6600"/>
                        </a:solidFill>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GB" sz="2000" b="1" dirty="0" smtClean="0">
                          <a:solidFill>
                            <a:srgbClr val="FF6600"/>
                          </a:solidFill>
                          <a:latin typeface="Calibri" panose="020F0502020204030204" pitchFamily="34" charset="0"/>
                          <a:cs typeface="Calibri" panose="020F0502020204030204" pitchFamily="34" charset="0"/>
                        </a:rPr>
                        <a:t>Care and Protection </a:t>
                      </a:r>
                    </a:p>
                    <a:p>
                      <a:r>
                        <a:rPr lang="en-GB" sz="1600" b="1" dirty="0" smtClean="0">
                          <a:solidFill>
                            <a:srgbClr val="FF6600"/>
                          </a:solidFill>
                          <a:latin typeface="Calibri" panose="020F0502020204030204" pitchFamily="34" charset="0"/>
                          <a:cs typeface="Calibri" panose="020F0502020204030204" pitchFamily="34" charset="0"/>
                        </a:rPr>
                        <a:t>(Incl. Environmental</a:t>
                      </a:r>
                      <a:r>
                        <a:rPr lang="en-GB" sz="1600" b="1" baseline="0" dirty="0" smtClean="0">
                          <a:solidFill>
                            <a:srgbClr val="FF6600"/>
                          </a:solidFill>
                          <a:latin typeface="Calibri" panose="020F0502020204030204" pitchFamily="34" charset="0"/>
                          <a:cs typeface="Calibri" panose="020F0502020204030204" pitchFamily="34" charset="0"/>
                        </a:rPr>
                        <a:t> Issues) </a:t>
                      </a:r>
                      <a:endParaRPr lang="en-GB" sz="1600" b="1" dirty="0">
                        <a:solidFill>
                          <a:srgbClr val="FF6600"/>
                        </a:solidFill>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GB" sz="2000" b="1" dirty="0" smtClean="0">
                          <a:solidFill>
                            <a:srgbClr val="FF6600"/>
                          </a:solidFill>
                          <a:latin typeface="Calibri" panose="020F0502020204030204" pitchFamily="34" charset="0"/>
                          <a:cs typeface="Calibri" panose="020F0502020204030204" pitchFamily="34" charset="0"/>
                        </a:rPr>
                        <a:t>Carers</a:t>
                      </a:r>
                      <a:endParaRPr lang="en-GB" sz="2000" b="1" dirty="0">
                        <a:solidFill>
                          <a:srgbClr val="FF6600"/>
                        </a:solidFill>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GB" sz="2000" b="1" dirty="0" smtClean="0">
                          <a:solidFill>
                            <a:srgbClr val="FF6600"/>
                          </a:solidFill>
                          <a:latin typeface="Calibri" panose="020F0502020204030204" pitchFamily="34" charset="0"/>
                          <a:cs typeface="Calibri" panose="020F0502020204030204" pitchFamily="34" charset="0"/>
                        </a:rPr>
                        <a:t>Orange</a:t>
                      </a:r>
                      <a:endParaRPr lang="en-GB" sz="2000" b="1" dirty="0">
                        <a:solidFill>
                          <a:srgbClr val="FF6600"/>
                        </a:solidFill>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1659970775"/>
                  </a:ext>
                </a:extLst>
              </a:tr>
              <a:tr h="640080">
                <a:tc>
                  <a:txBody>
                    <a:bodyPr/>
                    <a:lstStyle/>
                    <a:p>
                      <a:r>
                        <a:rPr lang="en-GB" sz="2000" b="1" dirty="0" smtClean="0">
                          <a:solidFill>
                            <a:srgbClr val="FF0000"/>
                          </a:solidFill>
                          <a:latin typeface="Calibri" panose="020F0502020204030204" pitchFamily="34" charset="0"/>
                          <a:cs typeface="Calibri" panose="020F0502020204030204" pitchFamily="34" charset="0"/>
                        </a:rPr>
                        <a:t>Trust</a:t>
                      </a:r>
                      <a:r>
                        <a:rPr lang="en-GB" sz="2000" b="1" baseline="0" dirty="0" smtClean="0">
                          <a:solidFill>
                            <a:srgbClr val="FF0000"/>
                          </a:solidFill>
                          <a:latin typeface="Calibri" panose="020F0502020204030204" pitchFamily="34" charset="0"/>
                          <a:cs typeface="Calibri" panose="020F0502020204030204" pitchFamily="34" charset="0"/>
                        </a:rPr>
                        <a:t> </a:t>
                      </a:r>
                      <a:endParaRPr lang="en-GB" sz="2000" b="1" dirty="0">
                        <a:solidFill>
                          <a:srgbClr val="FF0000"/>
                        </a:solidFill>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GB" sz="2000" b="1" dirty="0" smtClean="0">
                          <a:solidFill>
                            <a:srgbClr val="FF0000"/>
                          </a:solidFill>
                          <a:latin typeface="Calibri" panose="020F0502020204030204" pitchFamily="34" charset="0"/>
                          <a:cs typeface="Calibri" panose="020F0502020204030204" pitchFamily="34" charset="0"/>
                        </a:rPr>
                        <a:t>Leadership </a:t>
                      </a:r>
                    </a:p>
                    <a:p>
                      <a:r>
                        <a:rPr lang="en-GB" sz="1600" b="1" dirty="0" smtClean="0">
                          <a:solidFill>
                            <a:srgbClr val="FF0000"/>
                          </a:solidFill>
                          <a:latin typeface="Calibri" panose="020F0502020204030204" pitchFamily="34" charset="0"/>
                          <a:cs typeface="Calibri" panose="020F0502020204030204" pitchFamily="34" charset="0"/>
                        </a:rPr>
                        <a:t>(including Monarchy &amp;</a:t>
                      </a:r>
                      <a:r>
                        <a:rPr lang="en-GB" sz="1600" b="1" baseline="0" dirty="0" smtClean="0">
                          <a:solidFill>
                            <a:srgbClr val="FF0000"/>
                          </a:solidFill>
                          <a:latin typeface="Calibri" panose="020F0502020204030204" pitchFamily="34" charset="0"/>
                          <a:cs typeface="Calibri" panose="020F0502020204030204" pitchFamily="34" charset="0"/>
                        </a:rPr>
                        <a:t> Conflict)</a:t>
                      </a:r>
                      <a:endParaRPr lang="en-GB" sz="1600" b="1" dirty="0">
                        <a:solidFill>
                          <a:srgbClr val="FF0000"/>
                        </a:solidFill>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GB" sz="2000" b="1" dirty="0" smtClean="0">
                          <a:solidFill>
                            <a:srgbClr val="FF0000"/>
                          </a:solidFill>
                          <a:latin typeface="Calibri" panose="020F0502020204030204" pitchFamily="34" charset="0"/>
                          <a:cs typeface="Calibri" panose="020F0502020204030204" pitchFamily="34" charset="0"/>
                        </a:rPr>
                        <a:t>Leaders </a:t>
                      </a:r>
                      <a:endParaRPr lang="en-GB" sz="2000" b="1" dirty="0">
                        <a:solidFill>
                          <a:srgbClr val="FF0000"/>
                        </a:solidFill>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GB" sz="2000" b="1" dirty="0" smtClean="0">
                          <a:solidFill>
                            <a:srgbClr val="FF0000"/>
                          </a:solidFill>
                          <a:latin typeface="Calibri" panose="020F0502020204030204" pitchFamily="34" charset="0"/>
                          <a:cs typeface="Calibri" panose="020F0502020204030204" pitchFamily="34" charset="0"/>
                        </a:rPr>
                        <a:t>Red </a:t>
                      </a:r>
                      <a:endParaRPr lang="en-GB" sz="2000" b="1" dirty="0">
                        <a:solidFill>
                          <a:srgbClr val="FF0000"/>
                        </a:solidFill>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1623638200"/>
                  </a:ext>
                </a:extLst>
              </a:tr>
            </a:tbl>
          </a:graphicData>
        </a:graphic>
      </p:graphicFrame>
      <p:pic>
        <p:nvPicPr>
          <p:cNvPr id="7" name="Picture 6" descr="F:\Blyton Schoo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94869" y="5878285"/>
            <a:ext cx="872671" cy="870493"/>
          </a:xfrm>
          <a:prstGeom prst="rect">
            <a:avLst/>
          </a:prstGeom>
          <a:noFill/>
          <a:ln>
            <a:noFill/>
          </a:ln>
        </p:spPr>
      </p:pic>
    </p:spTree>
    <p:extLst>
      <p:ext uri="{BB962C8B-B14F-4D97-AF65-F5344CB8AC3E}">
        <p14:creationId xmlns:p14="http://schemas.microsoft.com/office/powerpoint/2010/main" val="468686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Up Arrow 45"/>
          <p:cNvSpPr/>
          <p:nvPr/>
        </p:nvSpPr>
        <p:spPr>
          <a:xfrm>
            <a:off x="5649379" y="3476937"/>
            <a:ext cx="396401" cy="1922933"/>
          </a:xfrm>
          <a:prstGeom prst="up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2"/>
          <a:srcRect l="20416" t="24732" r="18843" b="14554"/>
          <a:stretch/>
        </p:blipFill>
        <p:spPr>
          <a:xfrm>
            <a:off x="7776245" y="1763099"/>
            <a:ext cx="2944787" cy="1654922"/>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rotWithShape="1">
          <a:blip r:embed="rId3"/>
          <a:srcRect l="20215" t="29375" r="17638" b="6339"/>
          <a:stretch/>
        </p:blipFill>
        <p:spPr>
          <a:xfrm>
            <a:off x="6719631" y="3914320"/>
            <a:ext cx="2215103" cy="1288266"/>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rotWithShape="1">
          <a:blip r:embed="rId4"/>
          <a:srcRect l="20215" t="24107" r="18944" b="14465"/>
          <a:stretch/>
        </p:blipFill>
        <p:spPr>
          <a:xfrm>
            <a:off x="4370751" y="2036430"/>
            <a:ext cx="2915357" cy="1654922"/>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rotWithShape="1">
          <a:blip r:embed="rId5"/>
          <a:srcRect l="11179" t="19196" r="29385" b="7767"/>
          <a:stretch/>
        </p:blipFill>
        <p:spPr>
          <a:xfrm>
            <a:off x="10180473" y="168135"/>
            <a:ext cx="1807058" cy="1248458"/>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rotWithShape="1">
          <a:blip r:embed="rId6"/>
          <a:srcRect l="23595" t="21302" r="9037" b="12928"/>
          <a:stretch/>
        </p:blipFill>
        <p:spPr>
          <a:xfrm>
            <a:off x="795248" y="1839591"/>
            <a:ext cx="3014952" cy="1654922"/>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5140090" y="174934"/>
            <a:ext cx="1376674" cy="1384995"/>
          </a:xfrm>
          <a:prstGeom prst="rect">
            <a:avLst/>
          </a:prstGeom>
          <a:solidFill>
            <a:schemeClr val="bg1"/>
          </a:solidFill>
          <a:ln w="28575">
            <a:solidFill>
              <a:srgbClr val="002060"/>
            </a:solidFill>
          </a:ln>
        </p:spPr>
        <p:txBody>
          <a:bodyPr wrap="square" rtlCol="0">
            <a:spAutoFit/>
          </a:bodyPr>
          <a:lstStyle/>
          <a:p>
            <a:pPr algn="ctr"/>
            <a:r>
              <a:rPr lang="en-GB" sz="1400" b="1" dirty="0" smtClean="0">
                <a:latin typeface="Calibri" panose="020F0502020204030204" pitchFamily="34" charset="0"/>
                <a:cs typeface="Calibri" panose="020F0502020204030204" pitchFamily="34" charset="0"/>
              </a:rPr>
              <a:t>Friendship</a:t>
            </a:r>
          </a:p>
          <a:p>
            <a:pPr algn="ctr"/>
            <a:r>
              <a:rPr lang="en-GB" sz="1400" b="1" dirty="0" smtClean="0">
                <a:solidFill>
                  <a:srgbClr val="7030A0"/>
                </a:solidFill>
                <a:latin typeface="Calibri" panose="020F0502020204030204" pitchFamily="34" charset="0"/>
                <a:cs typeface="Calibri" panose="020F0502020204030204" pitchFamily="34" charset="0"/>
              </a:rPr>
              <a:t>Courage</a:t>
            </a:r>
          </a:p>
          <a:p>
            <a:pPr algn="ctr"/>
            <a:r>
              <a:rPr lang="en-GB" sz="1400" b="1" dirty="0" smtClean="0">
                <a:solidFill>
                  <a:srgbClr val="0070C0"/>
                </a:solidFill>
                <a:latin typeface="Calibri" panose="020F0502020204030204" pitchFamily="34" charset="0"/>
                <a:cs typeface="Calibri" panose="020F0502020204030204" pitchFamily="34" charset="0"/>
              </a:rPr>
              <a:t>Hope</a:t>
            </a:r>
          </a:p>
          <a:p>
            <a:pPr algn="ctr"/>
            <a:r>
              <a:rPr lang="en-GB" sz="1400" b="1" dirty="0" smtClean="0">
                <a:solidFill>
                  <a:srgbClr val="00CC00"/>
                </a:solidFill>
                <a:latin typeface="Calibri" panose="020F0502020204030204" pitchFamily="34" charset="0"/>
                <a:cs typeface="Calibri" panose="020F0502020204030204" pitchFamily="34" charset="0"/>
              </a:rPr>
              <a:t>Thankfulness</a:t>
            </a:r>
            <a:r>
              <a:rPr lang="en-GB" sz="1400" b="1" dirty="0" smtClean="0">
                <a:solidFill>
                  <a:srgbClr val="006600"/>
                </a:solidFill>
                <a:latin typeface="Calibri" panose="020F0502020204030204" pitchFamily="34" charset="0"/>
                <a:cs typeface="Calibri" panose="020F0502020204030204" pitchFamily="34" charset="0"/>
              </a:rPr>
              <a:t> </a:t>
            </a:r>
          </a:p>
          <a:p>
            <a:pPr algn="ctr"/>
            <a:r>
              <a:rPr lang="en-GB" sz="1400" b="1" dirty="0" smtClean="0">
                <a:solidFill>
                  <a:srgbClr val="FF6600"/>
                </a:solidFill>
                <a:latin typeface="Calibri" panose="020F0502020204030204" pitchFamily="34" charset="0"/>
                <a:cs typeface="Calibri" panose="020F0502020204030204" pitchFamily="34" charset="0"/>
              </a:rPr>
              <a:t>Compassion</a:t>
            </a:r>
          </a:p>
          <a:p>
            <a:pPr algn="ctr"/>
            <a:r>
              <a:rPr lang="en-GB" sz="1400" b="1" dirty="0" smtClean="0">
                <a:solidFill>
                  <a:srgbClr val="FF0000"/>
                </a:solidFill>
                <a:latin typeface="Calibri" panose="020F0502020204030204" pitchFamily="34" charset="0"/>
                <a:cs typeface="Calibri" panose="020F0502020204030204" pitchFamily="34" charset="0"/>
              </a:rPr>
              <a:t>Trust</a:t>
            </a:r>
            <a:r>
              <a:rPr lang="en-GB" sz="1400" b="1" dirty="0" smtClean="0">
                <a:solidFill>
                  <a:srgbClr val="00B050"/>
                </a:solidFill>
                <a:latin typeface="Calibri" panose="020F0502020204030204" pitchFamily="34" charset="0"/>
                <a:cs typeface="Calibri" panose="020F0502020204030204" pitchFamily="34" charset="0"/>
              </a:rPr>
              <a:t> </a:t>
            </a:r>
          </a:p>
        </p:txBody>
      </p:sp>
      <p:sp>
        <p:nvSpPr>
          <p:cNvPr id="12" name="TextBox 11"/>
          <p:cNvSpPr txBox="1"/>
          <p:nvPr/>
        </p:nvSpPr>
        <p:spPr>
          <a:xfrm>
            <a:off x="1303494" y="2332069"/>
            <a:ext cx="1998459" cy="584775"/>
          </a:xfrm>
          <a:prstGeom prst="rect">
            <a:avLst/>
          </a:prstGeom>
          <a:solidFill>
            <a:schemeClr val="bg1"/>
          </a:solidFill>
          <a:ln>
            <a:solidFill>
              <a:srgbClr val="002060"/>
            </a:solidFill>
          </a:ln>
        </p:spPr>
        <p:txBody>
          <a:bodyPr wrap="square" rtlCol="0">
            <a:spAutoFit/>
          </a:bodyPr>
          <a:lstStyle/>
          <a:p>
            <a:pPr algn="ctr"/>
            <a:r>
              <a:rPr lang="en-GB" sz="1600" dirty="0" smtClean="0">
                <a:latin typeface="Calibri" panose="020F0502020204030204" pitchFamily="34" charset="0"/>
                <a:cs typeface="Calibri" panose="020F0502020204030204" pitchFamily="34" charset="0"/>
              </a:rPr>
              <a:t>Inspirational Themes Journey </a:t>
            </a:r>
            <a:endParaRPr lang="en-GB" sz="1600"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rotWithShape="1">
          <a:blip r:embed="rId7"/>
          <a:srcRect l="22089" t="44911" r="43073" b="36295"/>
          <a:stretch/>
        </p:blipFill>
        <p:spPr>
          <a:xfrm>
            <a:off x="1602261" y="4195844"/>
            <a:ext cx="3604400" cy="1093265"/>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4829199" y="2574084"/>
            <a:ext cx="1998459" cy="584775"/>
          </a:xfrm>
          <a:prstGeom prst="rect">
            <a:avLst/>
          </a:prstGeom>
          <a:solidFill>
            <a:schemeClr val="bg1"/>
          </a:solidFill>
          <a:ln>
            <a:solidFill>
              <a:srgbClr val="002060"/>
            </a:solidFill>
          </a:ln>
        </p:spPr>
        <p:txBody>
          <a:bodyPr wrap="square" rtlCol="0">
            <a:spAutoFit/>
          </a:bodyPr>
          <a:lstStyle/>
          <a:p>
            <a:pPr algn="ctr"/>
            <a:r>
              <a:rPr lang="en-GB" sz="1600" dirty="0" smtClean="0">
                <a:latin typeface="Calibri" panose="020F0502020204030204" pitchFamily="34" charset="0"/>
                <a:cs typeface="Calibri" panose="020F0502020204030204" pitchFamily="34" charset="0"/>
              </a:rPr>
              <a:t> Knowledge &amp; Skills Progression</a:t>
            </a:r>
            <a:endParaRPr lang="en-GB" sz="1600" dirty="0">
              <a:latin typeface="Calibri" panose="020F0502020204030204" pitchFamily="34" charset="0"/>
              <a:cs typeface="Calibri" panose="020F0502020204030204" pitchFamily="34" charset="0"/>
            </a:endParaRPr>
          </a:p>
        </p:txBody>
      </p:sp>
      <p:sp>
        <p:nvSpPr>
          <p:cNvPr id="15" name="TextBox 14"/>
          <p:cNvSpPr txBox="1"/>
          <p:nvPr/>
        </p:nvSpPr>
        <p:spPr>
          <a:xfrm>
            <a:off x="8387411" y="2413569"/>
            <a:ext cx="1998459" cy="338554"/>
          </a:xfrm>
          <a:prstGeom prst="rect">
            <a:avLst/>
          </a:prstGeom>
          <a:solidFill>
            <a:schemeClr val="bg1"/>
          </a:solidFill>
          <a:ln>
            <a:solidFill>
              <a:srgbClr val="002060"/>
            </a:solidFill>
          </a:ln>
        </p:spPr>
        <p:txBody>
          <a:bodyPr wrap="square" rtlCol="0">
            <a:spAutoFit/>
          </a:bodyPr>
          <a:lstStyle/>
          <a:p>
            <a:pPr algn="ctr"/>
            <a:r>
              <a:rPr lang="en-GB" sz="1600" dirty="0" smtClean="0">
                <a:latin typeface="Calibri" panose="020F0502020204030204" pitchFamily="34" charset="0"/>
                <a:cs typeface="Calibri" panose="020F0502020204030204" pitchFamily="34" charset="0"/>
              </a:rPr>
              <a:t> Curriculum Maps</a:t>
            </a:r>
            <a:endParaRPr lang="en-GB" sz="1600" dirty="0">
              <a:latin typeface="Calibri" panose="020F0502020204030204" pitchFamily="34" charset="0"/>
              <a:cs typeface="Calibri" panose="020F0502020204030204" pitchFamily="34" charset="0"/>
            </a:endParaRPr>
          </a:p>
        </p:txBody>
      </p:sp>
      <p:sp>
        <p:nvSpPr>
          <p:cNvPr id="16" name="TextBox 15"/>
          <p:cNvSpPr txBox="1"/>
          <p:nvPr/>
        </p:nvSpPr>
        <p:spPr>
          <a:xfrm>
            <a:off x="2405231" y="4557002"/>
            <a:ext cx="1998459" cy="338554"/>
          </a:xfrm>
          <a:prstGeom prst="rect">
            <a:avLst/>
          </a:prstGeom>
          <a:solidFill>
            <a:schemeClr val="bg1"/>
          </a:solidFill>
          <a:ln>
            <a:solidFill>
              <a:srgbClr val="002060"/>
            </a:solidFill>
          </a:ln>
        </p:spPr>
        <p:txBody>
          <a:bodyPr wrap="square" rtlCol="0">
            <a:spAutoFit/>
          </a:bodyPr>
          <a:lstStyle/>
          <a:p>
            <a:pPr algn="ctr"/>
            <a:r>
              <a:rPr lang="en-GB" sz="1600" dirty="0" smtClean="0">
                <a:latin typeface="Calibri" panose="020F0502020204030204" pitchFamily="34" charset="0"/>
                <a:cs typeface="Calibri" panose="020F0502020204030204" pitchFamily="34" charset="0"/>
              </a:rPr>
              <a:t>Inspirational Themes </a:t>
            </a:r>
            <a:endParaRPr lang="en-GB" sz="1600" dirty="0">
              <a:latin typeface="Calibri" panose="020F0502020204030204" pitchFamily="34" charset="0"/>
              <a:cs typeface="Calibri" panose="020F0502020204030204" pitchFamily="34" charset="0"/>
            </a:endParaRPr>
          </a:p>
        </p:txBody>
      </p:sp>
      <p:sp>
        <p:nvSpPr>
          <p:cNvPr id="17" name="TextBox 16"/>
          <p:cNvSpPr txBox="1"/>
          <p:nvPr/>
        </p:nvSpPr>
        <p:spPr>
          <a:xfrm>
            <a:off x="6827658" y="4403923"/>
            <a:ext cx="1998459" cy="338554"/>
          </a:xfrm>
          <a:prstGeom prst="rect">
            <a:avLst/>
          </a:prstGeom>
          <a:solidFill>
            <a:schemeClr val="bg1"/>
          </a:solidFill>
          <a:ln>
            <a:solidFill>
              <a:srgbClr val="002060"/>
            </a:solidFill>
          </a:ln>
        </p:spPr>
        <p:txBody>
          <a:bodyPr wrap="square" rtlCol="0">
            <a:spAutoFit/>
          </a:bodyPr>
          <a:lstStyle/>
          <a:p>
            <a:pPr algn="ctr"/>
            <a:r>
              <a:rPr lang="en-GB" sz="1600" dirty="0" smtClean="0">
                <a:latin typeface="Calibri" panose="020F0502020204030204" pitchFamily="34" charset="0"/>
                <a:cs typeface="Calibri" panose="020F0502020204030204" pitchFamily="34" charset="0"/>
              </a:rPr>
              <a:t>Extraordinary Lives </a:t>
            </a:r>
            <a:endParaRPr lang="en-GB" sz="1600" dirty="0">
              <a:latin typeface="Calibri" panose="020F0502020204030204" pitchFamily="34" charset="0"/>
              <a:cs typeface="Calibri" panose="020F0502020204030204" pitchFamily="34" charset="0"/>
            </a:endParaRPr>
          </a:p>
        </p:txBody>
      </p:sp>
      <p:sp>
        <p:nvSpPr>
          <p:cNvPr id="18" name="TextBox 17"/>
          <p:cNvSpPr txBox="1"/>
          <p:nvPr/>
        </p:nvSpPr>
        <p:spPr>
          <a:xfrm>
            <a:off x="10520489" y="495049"/>
            <a:ext cx="1127023" cy="461665"/>
          </a:xfrm>
          <a:prstGeom prst="rect">
            <a:avLst/>
          </a:prstGeom>
          <a:solidFill>
            <a:schemeClr val="bg1"/>
          </a:solidFill>
          <a:ln>
            <a:solidFill>
              <a:srgbClr val="002060"/>
            </a:solidFill>
          </a:ln>
        </p:spPr>
        <p:txBody>
          <a:bodyPr wrap="square" rtlCol="0">
            <a:spAutoFit/>
          </a:bodyPr>
          <a:lstStyle/>
          <a:p>
            <a:pPr algn="ctr"/>
            <a:r>
              <a:rPr lang="en-GB" sz="1200" dirty="0" smtClean="0">
                <a:latin typeface="Calibri" panose="020F0502020204030204" pitchFamily="34" charset="0"/>
                <a:cs typeface="Calibri" panose="020F0502020204030204" pitchFamily="34" charset="0"/>
              </a:rPr>
              <a:t>Knowledge Organisers </a:t>
            </a:r>
            <a:endParaRPr lang="en-GB" sz="1200" dirty="0">
              <a:latin typeface="Calibri" panose="020F0502020204030204" pitchFamily="34" charset="0"/>
              <a:cs typeface="Calibri" panose="020F0502020204030204" pitchFamily="34" charset="0"/>
            </a:endParaRPr>
          </a:p>
        </p:txBody>
      </p:sp>
      <p:sp>
        <p:nvSpPr>
          <p:cNvPr id="19" name="Up Arrow 18"/>
          <p:cNvSpPr/>
          <p:nvPr/>
        </p:nvSpPr>
        <p:spPr>
          <a:xfrm rot="18421516">
            <a:off x="4791040" y="4959606"/>
            <a:ext cx="396401" cy="644133"/>
          </a:xfrm>
          <a:prstGeom prst="up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Up Arrow 19"/>
          <p:cNvSpPr/>
          <p:nvPr/>
        </p:nvSpPr>
        <p:spPr>
          <a:xfrm rot="3114356">
            <a:off x="6519325" y="4922938"/>
            <a:ext cx="396401" cy="686385"/>
          </a:xfrm>
          <a:prstGeom prst="up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p:nvPr/>
        </p:nvCxnSpPr>
        <p:spPr>
          <a:xfrm flipV="1">
            <a:off x="10311004" y="1425063"/>
            <a:ext cx="258372" cy="32157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Up Arrow 28"/>
          <p:cNvSpPr/>
          <p:nvPr/>
        </p:nvSpPr>
        <p:spPr>
          <a:xfrm rot="18659521">
            <a:off x="7075045" y="3347334"/>
            <a:ext cx="396401" cy="659117"/>
          </a:xfrm>
          <a:prstGeom prst="upArrow">
            <a:avLst>
              <a:gd name="adj1" fmla="val 48283"/>
              <a:gd name="adj2" fmla="val 50000"/>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Up Arrow 29"/>
          <p:cNvSpPr/>
          <p:nvPr/>
        </p:nvSpPr>
        <p:spPr>
          <a:xfrm>
            <a:off x="5630227" y="1549353"/>
            <a:ext cx="396401" cy="472699"/>
          </a:xfrm>
          <a:prstGeom prst="up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Up Arrow 30"/>
          <p:cNvSpPr/>
          <p:nvPr/>
        </p:nvSpPr>
        <p:spPr>
          <a:xfrm rot="3114356">
            <a:off x="4011941" y="3475562"/>
            <a:ext cx="396401" cy="821616"/>
          </a:xfrm>
          <a:prstGeom prst="up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p:cNvCxnSpPr/>
          <p:nvPr/>
        </p:nvCxnSpPr>
        <p:spPr>
          <a:xfrm flipH="1" flipV="1">
            <a:off x="2442754" y="3524111"/>
            <a:ext cx="259508" cy="63175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764555" y="2590560"/>
            <a:ext cx="606196" cy="16156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2" idx="1"/>
          </p:cNvCxnSpPr>
          <p:nvPr/>
        </p:nvCxnSpPr>
        <p:spPr>
          <a:xfrm flipV="1">
            <a:off x="7286106" y="2590560"/>
            <a:ext cx="490139" cy="16156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49" name="Picture 48" descr="F:\Blyton School Logo.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94869" y="5878285"/>
            <a:ext cx="872671" cy="870493"/>
          </a:xfrm>
          <a:prstGeom prst="rect">
            <a:avLst/>
          </a:prstGeom>
          <a:noFill/>
          <a:ln>
            <a:noFill/>
          </a:ln>
        </p:spPr>
      </p:pic>
      <p:sp>
        <p:nvSpPr>
          <p:cNvPr id="50" name="TextBox 49"/>
          <p:cNvSpPr txBox="1"/>
          <p:nvPr/>
        </p:nvSpPr>
        <p:spPr>
          <a:xfrm>
            <a:off x="10319948" y="3886370"/>
            <a:ext cx="1528107" cy="646331"/>
          </a:xfrm>
          <a:prstGeom prst="rect">
            <a:avLst/>
          </a:prstGeom>
          <a:solidFill>
            <a:schemeClr val="bg1"/>
          </a:solidFill>
          <a:ln>
            <a:solidFill>
              <a:srgbClr val="002060"/>
            </a:solidFill>
          </a:ln>
        </p:spPr>
        <p:txBody>
          <a:bodyPr wrap="square" rtlCol="0">
            <a:spAutoFit/>
          </a:bodyPr>
          <a:lstStyle/>
          <a:p>
            <a:pPr algn="ctr"/>
            <a:r>
              <a:rPr lang="en-GB" sz="1200" dirty="0" smtClean="0">
                <a:latin typeface="Calibri" panose="020F0502020204030204" pitchFamily="34" charset="0"/>
                <a:cs typeface="Calibri" panose="020F0502020204030204" pitchFamily="34" charset="0"/>
              </a:rPr>
              <a:t>Additional supporting </a:t>
            </a:r>
            <a:r>
              <a:rPr lang="en-GB" sz="1200" dirty="0">
                <a:latin typeface="Calibri" panose="020F0502020204030204" pitchFamily="34" charset="0"/>
                <a:cs typeface="Calibri" panose="020F0502020204030204" pitchFamily="34" charset="0"/>
              </a:rPr>
              <a:t>b</a:t>
            </a:r>
            <a:r>
              <a:rPr lang="en-GB" sz="1200" dirty="0" smtClean="0">
                <a:latin typeface="Calibri" panose="020F0502020204030204" pitchFamily="34" charset="0"/>
                <a:cs typeface="Calibri" panose="020F0502020204030204" pitchFamily="34" charset="0"/>
              </a:rPr>
              <a:t>ooks (library/from me/ordered)  </a:t>
            </a:r>
            <a:endParaRPr lang="en-GB" sz="1200" dirty="0">
              <a:latin typeface="Calibri" panose="020F0502020204030204" pitchFamily="34" charset="0"/>
              <a:cs typeface="Calibri" panose="020F0502020204030204" pitchFamily="34" charset="0"/>
            </a:endParaRPr>
          </a:p>
        </p:txBody>
      </p:sp>
      <p:cxnSp>
        <p:nvCxnSpPr>
          <p:cNvPr id="51" name="Straight Connector 50"/>
          <p:cNvCxnSpPr/>
          <p:nvPr/>
        </p:nvCxnSpPr>
        <p:spPr>
          <a:xfrm flipH="1" flipV="1">
            <a:off x="10332811" y="3434482"/>
            <a:ext cx="236565" cy="45188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59242" y="5399870"/>
            <a:ext cx="1376674" cy="1384995"/>
          </a:xfrm>
          <a:prstGeom prst="rect">
            <a:avLst/>
          </a:prstGeom>
          <a:solidFill>
            <a:schemeClr val="bg1"/>
          </a:solidFill>
          <a:ln w="28575">
            <a:solidFill>
              <a:srgbClr val="002060"/>
            </a:solidFill>
          </a:ln>
        </p:spPr>
        <p:txBody>
          <a:bodyPr wrap="square" rtlCol="0">
            <a:spAutoFit/>
          </a:bodyPr>
          <a:lstStyle/>
          <a:p>
            <a:pPr algn="ctr"/>
            <a:r>
              <a:rPr lang="en-GB" sz="1400" b="1" dirty="0" smtClean="0">
                <a:latin typeface="Calibri" panose="020F0502020204030204" pitchFamily="34" charset="0"/>
                <a:cs typeface="Calibri" panose="020F0502020204030204" pitchFamily="34" charset="0"/>
              </a:rPr>
              <a:t>Friendship</a:t>
            </a:r>
          </a:p>
          <a:p>
            <a:pPr algn="ctr"/>
            <a:r>
              <a:rPr lang="en-GB" sz="1400" b="1" dirty="0" smtClean="0">
                <a:solidFill>
                  <a:srgbClr val="7030A0"/>
                </a:solidFill>
                <a:latin typeface="Calibri" panose="020F0502020204030204" pitchFamily="34" charset="0"/>
                <a:cs typeface="Calibri" panose="020F0502020204030204" pitchFamily="34" charset="0"/>
              </a:rPr>
              <a:t>Courage</a:t>
            </a:r>
          </a:p>
          <a:p>
            <a:pPr algn="ctr"/>
            <a:r>
              <a:rPr lang="en-GB" sz="1400" b="1" dirty="0" smtClean="0">
                <a:solidFill>
                  <a:srgbClr val="0070C0"/>
                </a:solidFill>
                <a:latin typeface="Calibri" panose="020F0502020204030204" pitchFamily="34" charset="0"/>
                <a:cs typeface="Calibri" panose="020F0502020204030204" pitchFamily="34" charset="0"/>
              </a:rPr>
              <a:t>Hope</a:t>
            </a:r>
          </a:p>
          <a:p>
            <a:pPr algn="ctr"/>
            <a:r>
              <a:rPr lang="en-GB" sz="1400" b="1" dirty="0" smtClean="0">
                <a:solidFill>
                  <a:srgbClr val="00CC00"/>
                </a:solidFill>
                <a:latin typeface="Calibri" panose="020F0502020204030204" pitchFamily="34" charset="0"/>
                <a:cs typeface="Calibri" panose="020F0502020204030204" pitchFamily="34" charset="0"/>
              </a:rPr>
              <a:t>Thankfulness</a:t>
            </a:r>
            <a:r>
              <a:rPr lang="en-GB" sz="1400" b="1" dirty="0" smtClean="0">
                <a:solidFill>
                  <a:srgbClr val="006600"/>
                </a:solidFill>
                <a:latin typeface="Calibri" panose="020F0502020204030204" pitchFamily="34" charset="0"/>
                <a:cs typeface="Calibri" panose="020F0502020204030204" pitchFamily="34" charset="0"/>
              </a:rPr>
              <a:t> </a:t>
            </a:r>
          </a:p>
          <a:p>
            <a:pPr algn="ctr"/>
            <a:r>
              <a:rPr lang="en-GB" sz="1400" b="1" dirty="0" smtClean="0">
                <a:solidFill>
                  <a:srgbClr val="FF6600"/>
                </a:solidFill>
                <a:latin typeface="Calibri" panose="020F0502020204030204" pitchFamily="34" charset="0"/>
                <a:cs typeface="Calibri" panose="020F0502020204030204" pitchFamily="34" charset="0"/>
              </a:rPr>
              <a:t>Compassion</a:t>
            </a:r>
          </a:p>
          <a:p>
            <a:pPr algn="ctr"/>
            <a:r>
              <a:rPr lang="en-GB" sz="1400" b="1" dirty="0" smtClean="0">
                <a:solidFill>
                  <a:srgbClr val="FF0000"/>
                </a:solidFill>
                <a:latin typeface="Calibri" panose="020F0502020204030204" pitchFamily="34" charset="0"/>
                <a:cs typeface="Calibri" panose="020F0502020204030204" pitchFamily="34" charset="0"/>
              </a:rPr>
              <a:t>Trust</a:t>
            </a:r>
            <a:r>
              <a:rPr lang="en-GB" sz="1400" b="1" dirty="0" smtClean="0">
                <a:solidFill>
                  <a:srgbClr val="00B050"/>
                </a:solidFill>
                <a:latin typeface="Calibri" panose="020F0502020204030204" pitchFamily="34" charset="0"/>
                <a:cs typeface="Calibri" panose="020F0502020204030204" pitchFamily="34" charset="0"/>
              </a:rPr>
              <a:t> </a:t>
            </a:r>
          </a:p>
        </p:txBody>
      </p:sp>
      <p:pic>
        <p:nvPicPr>
          <p:cNvPr id="9" name="Picture 8"/>
          <p:cNvPicPr>
            <a:picLocks noChangeAspect="1"/>
          </p:cNvPicPr>
          <p:nvPr/>
        </p:nvPicPr>
        <p:blipFill rotWithShape="1">
          <a:blip r:embed="rId9"/>
          <a:srcRect l="26641" t="19196" r="44746" b="8064"/>
          <a:stretch/>
        </p:blipFill>
        <p:spPr>
          <a:xfrm>
            <a:off x="10932951" y="1614394"/>
            <a:ext cx="1183633" cy="1691733"/>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 name="TextBox 31"/>
          <p:cNvSpPr txBox="1"/>
          <p:nvPr/>
        </p:nvSpPr>
        <p:spPr>
          <a:xfrm>
            <a:off x="11069373" y="1958984"/>
            <a:ext cx="900539" cy="461665"/>
          </a:xfrm>
          <a:prstGeom prst="rect">
            <a:avLst/>
          </a:prstGeom>
          <a:solidFill>
            <a:schemeClr val="bg1"/>
          </a:solidFill>
          <a:ln>
            <a:solidFill>
              <a:srgbClr val="002060"/>
            </a:solidFill>
          </a:ln>
        </p:spPr>
        <p:txBody>
          <a:bodyPr wrap="square" rtlCol="0">
            <a:spAutoFit/>
          </a:bodyPr>
          <a:lstStyle/>
          <a:p>
            <a:pPr algn="ctr"/>
            <a:r>
              <a:rPr lang="en-GB" sz="1200" dirty="0" smtClean="0">
                <a:latin typeface="Calibri" panose="020F0502020204030204" pitchFamily="34" charset="0"/>
                <a:cs typeface="Calibri" panose="020F0502020204030204" pitchFamily="34" charset="0"/>
              </a:rPr>
              <a:t>Writing for a Purpose </a:t>
            </a:r>
            <a:endParaRPr lang="en-GB" sz="1200" dirty="0">
              <a:latin typeface="Calibri" panose="020F0502020204030204" pitchFamily="34" charset="0"/>
              <a:cs typeface="Calibri" panose="020F0502020204030204" pitchFamily="34" charset="0"/>
            </a:endParaRPr>
          </a:p>
        </p:txBody>
      </p:sp>
      <p:cxnSp>
        <p:nvCxnSpPr>
          <p:cNvPr id="33" name="Straight Connector 32"/>
          <p:cNvCxnSpPr>
            <a:stCxn id="2" idx="3"/>
            <a:endCxn id="32" idx="1"/>
          </p:cNvCxnSpPr>
          <p:nvPr/>
        </p:nvCxnSpPr>
        <p:spPr>
          <a:xfrm flipV="1">
            <a:off x="10721032" y="2189817"/>
            <a:ext cx="348341" cy="40074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1026" name="Picture 2" descr="Write Like a Ninja: An essential toolkit for every young writer: Andrew  Jennings: Bloomsbury Educati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59683" y="168135"/>
            <a:ext cx="968665" cy="1179834"/>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47" name="Straight Connector 46"/>
          <p:cNvCxnSpPr/>
          <p:nvPr/>
        </p:nvCxnSpPr>
        <p:spPr>
          <a:xfrm flipV="1">
            <a:off x="9544015" y="1359343"/>
            <a:ext cx="89459" cy="42635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992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144" y="241889"/>
            <a:ext cx="9927771" cy="5355312"/>
          </a:xfrm>
          <a:prstGeom prst="rect">
            <a:avLst/>
          </a:prstGeom>
          <a:noFill/>
        </p:spPr>
        <p:txBody>
          <a:bodyPr wrap="square" rtlCol="0">
            <a:spAutoFit/>
          </a:bodyPr>
          <a:lstStyle/>
          <a:p>
            <a:r>
              <a:rPr lang="en-GB" sz="2400" b="1" dirty="0" smtClean="0">
                <a:solidFill>
                  <a:srgbClr val="002060"/>
                </a:solidFill>
                <a:latin typeface="Calibri" panose="020F0502020204030204" pitchFamily="34" charset="0"/>
                <a:cs typeface="Calibri" panose="020F0502020204030204" pitchFamily="34" charset="0"/>
              </a:rPr>
              <a:t>The </a:t>
            </a:r>
            <a:r>
              <a:rPr lang="en-GB" sz="2400" b="1" dirty="0" err="1" smtClean="0">
                <a:solidFill>
                  <a:srgbClr val="002060"/>
                </a:solidFill>
                <a:latin typeface="Calibri" panose="020F0502020204030204" pitchFamily="34" charset="0"/>
                <a:cs typeface="Calibri" panose="020F0502020204030204" pitchFamily="34" charset="0"/>
              </a:rPr>
              <a:t>BcL</a:t>
            </a:r>
            <a:r>
              <a:rPr lang="en-GB" sz="2400" b="1" dirty="0" smtClean="0">
                <a:solidFill>
                  <a:srgbClr val="002060"/>
                </a:solidFill>
                <a:latin typeface="Calibri" panose="020F0502020204030204" pitchFamily="34" charset="0"/>
                <a:cs typeface="Calibri" panose="020F0502020204030204" pitchFamily="34" charset="0"/>
              </a:rPr>
              <a:t> Curriculum</a:t>
            </a:r>
            <a:r>
              <a:rPr lang="en-GB" sz="2400" dirty="0" smtClean="0">
                <a:solidFill>
                  <a:srgbClr val="002060"/>
                </a:solidFill>
                <a:latin typeface="Calibri" panose="020F0502020204030204" pitchFamily="34" charset="0"/>
                <a:cs typeface="Calibri" panose="020F0502020204030204" pitchFamily="34" charset="0"/>
              </a:rPr>
              <a:t>: </a:t>
            </a:r>
            <a:endParaRPr lang="en-GB" sz="2400" dirty="0">
              <a:solidFill>
                <a:srgbClr val="002060"/>
              </a:solidFill>
              <a:latin typeface="Calibri" panose="020F0502020204030204" pitchFamily="34" charset="0"/>
              <a:cs typeface="Calibri" panose="020F0502020204030204" pitchFamily="34" charset="0"/>
            </a:endParaRPr>
          </a:p>
          <a:p>
            <a:endParaRPr lang="en-GB" dirty="0">
              <a:solidFill>
                <a:srgbClr val="002060"/>
              </a:solidFill>
              <a:latin typeface="Calibri" panose="020F0502020204030204" pitchFamily="34" charset="0"/>
              <a:cs typeface="Calibri" panose="020F0502020204030204" pitchFamily="34" charset="0"/>
            </a:endParaRPr>
          </a:p>
          <a:p>
            <a:r>
              <a:rPr lang="en-GB" sz="2000" dirty="0" err="1" smtClean="0">
                <a:solidFill>
                  <a:srgbClr val="002060"/>
                </a:solidFill>
                <a:latin typeface="Calibri" panose="020F0502020204030204" pitchFamily="34" charset="0"/>
                <a:cs typeface="Calibri" panose="020F0502020204030204" pitchFamily="34" charset="0"/>
              </a:rPr>
              <a:t>BcL</a:t>
            </a:r>
            <a:r>
              <a:rPr lang="en-GB" sz="2000" dirty="0" smtClean="0">
                <a:solidFill>
                  <a:srgbClr val="002060"/>
                </a:solidFill>
                <a:latin typeface="Calibri" panose="020F0502020204030204" pitchFamily="34" charset="0"/>
                <a:cs typeface="Calibri" panose="020F0502020204030204" pitchFamily="34" charset="0"/>
              </a:rPr>
              <a:t> Curriculum Maps</a:t>
            </a:r>
          </a:p>
          <a:p>
            <a:endParaRPr lang="en-GB" sz="2000" dirty="0">
              <a:solidFill>
                <a:srgbClr val="002060"/>
              </a:solidFill>
              <a:latin typeface="Calibri" panose="020F0502020204030204" pitchFamily="34" charset="0"/>
              <a:cs typeface="Calibri" panose="020F0502020204030204" pitchFamily="34" charset="0"/>
            </a:endParaRPr>
          </a:p>
          <a:p>
            <a:endParaRPr lang="en-GB" sz="2000" dirty="0" smtClean="0">
              <a:solidFill>
                <a:srgbClr val="002060"/>
              </a:solidFill>
              <a:latin typeface="Calibri" panose="020F0502020204030204" pitchFamily="34" charset="0"/>
              <a:cs typeface="Calibri" panose="020F0502020204030204" pitchFamily="34" charset="0"/>
            </a:endParaRPr>
          </a:p>
          <a:p>
            <a:endParaRPr lang="en-GB" sz="2000" dirty="0">
              <a:solidFill>
                <a:srgbClr val="002060"/>
              </a:solidFill>
              <a:latin typeface="Calibri" panose="020F0502020204030204" pitchFamily="34" charset="0"/>
              <a:cs typeface="Calibri" panose="020F0502020204030204" pitchFamily="34" charset="0"/>
            </a:endParaRPr>
          </a:p>
          <a:p>
            <a:endParaRPr lang="en-GB" sz="2000" dirty="0" smtClean="0">
              <a:solidFill>
                <a:srgbClr val="002060"/>
              </a:solidFill>
              <a:latin typeface="Calibri" panose="020F0502020204030204" pitchFamily="34" charset="0"/>
              <a:cs typeface="Calibri" panose="020F0502020204030204" pitchFamily="34" charset="0"/>
            </a:endParaRPr>
          </a:p>
          <a:p>
            <a:endParaRPr lang="en-GB" sz="2000" dirty="0" smtClean="0">
              <a:solidFill>
                <a:srgbClr val="002060"/>
              </a:solidFill>
              <a:latin typeface="Calibri" panose="020F0502020204030204" pitchFamily="34" charset="0"/>
              <a:cs typeface="Calibri" panose="020F0502020204030204" pitchFamily="34" charset="0"/>
            </a:endParaRPr>
          </a:p>
          <a:p>
            <a:r>
              <a:rPr lang="en-GB" sz="2000" dirty="0" err="1" smtClean="0">
                <a:solidFill>
                  <a:srgbClr val="002060"/>
                </a:solidFill>
                <a:latin typeface="Calibri" panose="020F0502020204030204" pitchFamily="34" charset="0"/>
                <a:cs typeface="Calibri" panose="020F0502020204030204" pitchFamily="34" charset="0"/>
              </a:rPr>
              <a:t>BcL</a:t>
            </a:r>
            <a:r>
              <a:rPr lang="en-GB" sz="2000" dirty="0" smtClean="0">
                <a:solidFill>
                  <a:srgbClr val="002060"/>
                </a:solidFill>
                <a:latin typeface="Calibri" panose="020F0502020204030204" pitchFamily="34" charset="0"/>
                <a:cs typeface="Calibri" panose="020F0502020204030204" pitchFamily="34" charset="0"/>
              </a:rPr>
              <a:t> Extraordinary Lives</a:t>
            </a:r>
          </a:p>
          <a:p>
            <a:endParaRPr lang="en-GB" sz="2000" dirty="0">
              <a:solidFill>
                <a:srgbClr val="002060"/>
              </a:solidFill>
              <a:latin typeface="Calibri" panose="020F0502020204030204" pitchFamily="34" charset="0"/>
              <a:cs typeface="Calibri" panose="020F0502020204030204" pitchFamily="34" charset="0"/>
            </a:endParaRPr>
          </a:p>
          <a:p>
            <a:endParaRPr lang="en-GB" sz="2000" dirty="0" smtClean="0">
              <a:solidFill>
                <a:srgbClr val="002060"/>
              </a:solidFill>
              <a:latin typeface="Calibri" panose="020F0502020204030204" pitchFamily="34" charset="0"/>
              <a:cs typeface="Calibri" panose="020F0502020204030204" pitchFamily="34" charset="0"/>
            </a:endParaRPr>
          </a:p>
          <a:p>
            <a:endParaRPr lang="en-GB" sz="2000" dirty="0">
              <a:solidFill>
                <a:srgbClr val="002060"/>
              </a:solidFill>
              <a:latin typeface="Calibri" panose="020F0502020204030204" pitchFamily="34" charset="0"/>
              <a:cs typeface="Calibri" panose="020F0502020204030204" pitchFamily="34" charset="0"/>
            </a:endParaRPr>
          </a:p>
          <a:p>
            <a:endParaRPr lang="en-GB" sz="2000" dirty="0" smtClean="0">
              <a:solidFill>
                <a:srgbClr val="002060"/>
              </a:solidFill>
              <a:latin typeface="Calibri" panose="020F0502020204030204" pitchFamily="34" charset="0"/>
              <a:cs typeface="Calibri" panose="020F0502020204030204" pitchFamily="34" charset="0"/>
            </a:endParaRPr>
          </a:p>
          <a:p>
            <a:endParaRPr lang="en-GB" sz="2000" dirty="0" smtClean="0">
              <a:solidFill>
                <a:srgbClr val="002060"/>
              </a:solidFill>
              <a:latin typeface="Calibri" panose="020F0502020204030204" pitchFamily="34" charset="0"/>
              <a:cs typeface="Calibri" panose="020F0502020204030204" pitchFamily="34" charset="0"/>
            </a:endParaRPr>
          </a:p>
          <a:p>
            <a:endParaRPr lang="en-GB" sz="2000" dirty="0" smtClean="0">
              <a:solidFill>
                <a:srgbClr val="002060"/>
              </a:solidFill>
              <a:latin typeface="Calibri" panose="020F0502020204030204" pitchFamily="34" charset="0"/>
              <a:cs typeface="Calibri" panose="020F0502020204030204" pitchFamily="34" charset="0"/>
            </a:endParaRPr>
          </a:p>
          <a:p>
            <a:r>
              <a:rPr lang="en-GB" sz="2000" dirty="0" err="1" smtClean="0">
                <a:solidFill>
                  <a:srgbClr val="002060"/>
                </a:solidFill>
                <a:latin typeface="Calibri" panose="020F0502020204030204" pitchFamily="34" charset="0"/>
                <a:cs typeface="Calibri" panose="020F0502020204030204" pitchFamily="34" charset="0"/>
              </a:rPr>
              <a:t>BcL</a:t>
            </a:r>
            <a:r>
              <a:rPr lang="en-GB" sz="2000" dirty="0" smtClean="0">
                <a:solidFill>
                  <a:srgbClr val="002060"/>
                </a:solidFill>
                <a:latin typeface="Calibri" panose="020F0502020204030204" pitchFamily="34" charset="0"/>
                <a:cs typeface="Calibri" panose="020F0502020204030204" pitchFamily="34" charset="0"/>
              </a:rPr>
              <a:t> Curriculum </a:t>
            </a:r>
          </a:p>
          <a:p>
            <a:r>
              <a:rPr lang="en-GB" sz="2000" dirty="0" smtClean="0">
                <a:solidFill>
                  <a:srgbClr val="002060"/>
                </a:solidFill>
                <a:latin typeface="Calibri" panose="020F0502020204030204" pitchFamily="34" charset="0"/>
                <a:cs typeface="Calibri" panose="020F0502020204030204" pitchFamily="34" charset="0"/>
              </a:rPr>
              <a:t>Knowledge &amp; Skills Progression</a:t>
            </a:r>
          </a:p>
        </p:txBody>
      </p:sp>
      <p:pic>
        <p:nvPicPr>
          <p:cNvPr id="4" name="Picture 3"/>
          <p:cNvPicPr>
            <a:picLocks noChangeAspect="1"/>
          </p:cNvPicPr>
          <p:nvPr/>
        </p:nvPicPr>
        <p:blipFill rotWithShape="1">
          <a:blip r:embed="rId2"/>
          <a:srcRect l="20416" t="24732" r="18843" b="14554"/>
          <a:stretch/>
        </p:blipFill>
        <p:spPr>
          <a:xfrm>
            <a:off x="2711088" y="1077759"/>
            <a:ext cx="2604035" cy="1463425"/>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rotWithShape="1">
          <a:blip r:embed="rId3"/>
          <a:srcRect l="20215" t="29375" r="17638" b="6339"/>
          <a:stretch/>
        </p:blipFill>
        <p:spPr>
          <a:xfrm>
            <a:off x="3520553" y="2854856"/>
            <a:ext cx="2820139" cy="1640145"/>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rotWithShape="1">
          <a:blip r:embed="rId4"/>
          <a:srcRect l="20215" t="24107" r="18944" b="14465"/>
          <a:stretch/>
        </p:blipFill>
        <p:spPr>
          <a:xfrm>
            <a:off x="4520750" y="4827191"/>
            <a:ext cx="2984207" cy="1694005"/>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ight Arrow 6"/>
          <p:cNvSpPr/>
          <p:nvPr/>
        </p:nvSpPr>
        <p:spPr>
          <a:xfrm>
            <a:off x="1610277" y="1620059"/>
            <a:ext cx="953589" cy="378823"/>
          </a:xfrm>
          <a:prstGeom prst="righ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2381129" y="3469858"/>
            <a:ext cx="953589" cy="378823"/>
          </a:xfrm>
          <a:prstGeom prst="righ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3344562" y="5565973"/>
            <a:ext cx="953589" cy="378823"/>
          </a:xfrm>
          <a:prstGeom prst="righ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725573" y="619111"/>
            <a:ext cx="2769325" cy="1077218"/>
          </a:xfrm>
          <a:prstGeom prst="rect">
            <a:avLst/>
          </a:prstGeom>
          <a:solidFill>
            <a:schemeClr val="bg1"/>
          </a:solidFill>
        </p:spPr>
        <p:txBody>
          <a:bodyPr wrap="square" rtlCol="0">
            <a:spAutoFit/>
          </a:bodyPr>
          <a:lstStyle/>
          <a:p>
            <a:pPr algn="ctr"/>
            <a:r>
              <a:rPr lang="en-GB" sz="1600" b="1" i="1" dirty="0" smtClean="0">
                <a:latin typeface="Calibri" panose="020F0502020204030204" pitchFamily="34" charset="0"/>
                <a:cs typeface="Calibri" panose="020F0502020204030204" pitchFamily="34" charset="0"/>
              </a:rPr>
              <a:t>The What and The Where</a:t>
            </a:r>
          </a:p>
          <a:p>
            <a:pPr algn="ctr"/>
            <a:r>
              <a:rPr lang="en-GB" sz="1600" i="1" dirty="0" smtClean="0">
                <a:latin typeface="Calibri" panose="020F0502020204030204" pitchFamily="34" charset="0"/>
                <a:cs typeface="Calibri" panose="020F0502020204030204" pitchFamily="34" charset="0"/>
              </a:rPr>
              <a:t>The learning map for the year covering all subject areas – accessible to all</a:t>
            </a:r>
            <a:endParaRPr lang="en-GB" sz="1600" i="1" dirty="0">
              <a:latin typeface="Calibri" panose="020F0502020204030204" pitchFamily="34" charset="0"/>
              <a:cs typeface="Calibri" panose="020F0502020204030204" pitchFamily="34" charset="0"/>
            </a:endParaRPr>
          </a:p>
        </p:txBody>
      </p:sp>
      <p:sp>
        <p:nvSpPr>
          <p:cNvPr id="11" name="Left Arrow 10"/>
          <p:cNvSpPr/>
          <p:nvPr/>
        </p:nvSpPr>
        <p:spPr>
          <a:xfrm rot="9625699">
            <a:off x="5163815" y="1381746"/>
            <a:ext cx="731520" cy="363025"/>
          </a:xfrm>
          <a:prstGeom prst="lef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726675" y="2351686"/>
            <a:ext cx="2769325" cy="1077218"/>
          </a:xfrm>
          <a:prstGeom prst="rect">
            <a:avLst/>
          </a:prstGeom>
          <a:solidFill>
            <a:schemeClr val="bg1"/>
          </a:solidFill>
        </p:spPr>
        <p:txBody>
          <a:bodyPr wrap="square" rtlCol="0">
            <a:spAutoFit/>
          </a:bodyPr>
          <a:lstStyle/>
          <a:p>
            <a:pPr algn="ctr"/>
            <a:r>
              <a:rPr lang="en-GB" sz="1600" b="1" i="1" dirty="0" smtClean="0">
                <a:latin typeface="Calibri" panose="020F0502020204030204" pitchFamily="34" charset="0"/>
                <a:cs typeface="Calibri" panose="020F0502020204030204" pitchFamily="34" charset="0"/>
              </a:rPr>
              <a:t>The Why</a:t>
            </a:r>
          </a:p>
          <a:p>
            <a:pPr algn="ctr"/>
            <a:r>
              <a:rPr lang="en-GB" sz="1600" i="1" dirty="0">
                <a:latin typeface="Calibri" panose="020F0502020204030204" pitchFamily="34" charset="0"/>
                <a:cs typeface="Calibri" panose="020F0502020204030204" pitchFamily="34" charset="0"/>
              </a:rPr>
              <a:t>K</a:t>
            </a:r>
            <a:r>
              <a:rPr lang="en-GB" sz="1600" i="1" dirty="0" smtClean="0">
                <a:latin typeface="Calibri" panose="020F0502020204030204" pitchFamily="34" charset="0"/>
                <a:cs typeface="Calibri" panose="020F0502020204030204" pitchFamily="34" charset="0"/>
              </a:rPr>
              <a:t>ey figures from the past and present </a:t>
            </a:r>
            <a:r>
              <a:rPr lang="en-GB" sz="1600" b="1" i="1" dirty="0" smtClean="0">
                <a:latin typeface="Calibri" panose="020F0502020204030204" pitchFamily="34" charset="0"/>
                <a:cs typeface="Calibri" panose="020F0502020204030204" pitchFamily="34" charset="0"/>
              </a:rPr>
              <a:t>inspire</a:t>
            </a:r>
            <a:r>
              <a:rPr lang="en-GB" sz="1600" i="1" dirty="0" smtClean="0">
                <a:latin typeface="Calibri" panose="020F0502020204030204" pitchFamily="34" charset="0"/>
                <a:cs typeface="Calibri" panose="020F0502020204030204" pitchFamily="34" charset="0"/>
              </a:rPr>
              <a:t> our learning and </a:t>
            </a:r>
            <a:r>
              <a:rPr lang="en-GB" sz="1600" b="1" i="1" dirty="0" smtClean="0">
                <a:latin typeface="Calibri" panose="020F0502020204030204" pitchFamily="34" charset="0"/>
                <a:cs typeface="Calibri" panose="020F0502020204030204" pitchFamily="34" charset="0"/>
              </a:rPr>
              <a:t>aspire</a:t>
            </a:r>
            <a:r>
              <a:rPr lang="en-GB" sz="1600" i="1" dirty="0" smtClean="0">
                <a:latin typeface="Calibri" panose="020F0502020204030204" pitchFamily="34" charset="0"/>
                <a:cs typeface="Calibri" panose="020F0502020204030204" pitchFamily="34" charset="0"/>
              </a:rPr>
              <a:t> our learners</a:t>
            </a:r>
            <a:endParaRPr lang="en-GB" sz="1600" i="1" dirty="0">
              <a:latin typeface="Calibri" panose="020F0502020204030204" pitchFamily="34" charset="0"/>
              <a:cs typeface="Calibri" panose="020F0502020204030204" pitchFamily="34" charset="0"/>
            </a:endParaRPr>
          </a:p>
        </p:txBody>
      </p:sp>
      <p:sp>
        <p:nvSpPr>
          <p:cNvPr id="14" name="TextBox 13"/>
          <p:cNvSpPr txBox="1"/>
          <p:nvPr/>
        </p:nvSpPr>
        <p:spPr>
          <a:xfrm>
            <a:off x="7623863" y="4285828"/>
            <a:ext cx="2769325" cy="1077218"/>
          </a:xfrm>
          <a:prstGeom prst="rect">
            <a:avLst/>
          </a:prstGeom>
          <a:solidFill>
            <a:schemeClr val="bg1"/>
          </a:solidFill>
        </p:spPr>
        <p:txBody>
          <a:bodyPr wrap="square" rtlCol="0">
            <a:spAutoFit/>
          </a:bodyPr>
          <a:lstStyle/>
          <a:p>
            <a:pPr algn="ctr"/>
            <a:r>
              <a:rPr lang="en-GB" sz="1600" b="1" i="1" dirty="0" smtClean="0">
                <a:latin typeface="Calibri" panose="020F0502020204030204" pitchFamily="34" charset="0"/>
                <a:cs typeface="Calibri" panose="020F0502020204030204" pitchFamily="34" charset="0"/>
              </a:rPr>
              <a:t>The How</a:t>
            </a:r>
          </a:p>
          <a:p>
            <a:pPr algn="ctr"/>
            <a:r>
              <a:rPr lang="en-GB" sz="1600" i="1" dirty="0">
                <a:latin typeface="Calibri" panose="020F0502020204030204" pitchFamily="34" charset="0"/>
                <a:cs typeface="Calibri" panose="020F0502020204030204" pitchFamily="34" charset="0"/>
              </a:rPr>
              <a:t>P</a:t>
            </a:r>
            <a:r>
              <a:rPr lang="en-GB" sz="1600" i="1" dirty="0" smtClean="0">
                <a:latin typeface="Calibri" panose="020F0502020204030204" pitchFamily="34" charset="0"/>
                <a:cs typeface="Calibri" panose="020F0502020204030204" pitchFamily="34" charset="0"/>
              </a:rPr>
              <a:t>rovides the </a:t>
            </a:r>
            <a:r>
              <a:rPr lang="en-GB" sz="1600" b="1" i="1" dirty="0" smtClean="0">
                <a:latin typeface="Calibri" panose="020F0502020204030204" pitchFamily="34" charset="0"/>
                <a:cs typeface="Calibri" panose="020F0502020204030204" pitchFamily="34" charset="0"/>
              </a:rPr>
              <a:t>knowledge and skills</a:t>
            </a:r>
            <a:r>
              <a:rPr lang="en-GB" sz="1600" i="1" dirty="0" smtClean="0">
                <a:latin typeface="Calibri" panose="020F0502020204030204" pitchFamily="34" charset="0"/>
                <a:cs typeface="Calibri" panose="020F0502020204030204" pitchFamily="34" charset="0"/>
              </a:rPr>
              <a:t> progression we need to teach</a:t>
            </a:r>
            <a:endParaRPr lang="en-GB" sz="1600" i="1" dirty="0">
              <a:latin typeface="Calibri" panose="020F0502020204030204" pitchFamily="34" charset="0"/>
              <a:cs typeface="Calibri" panose="020F0502020204030204" pitchFamily="34" charset="0"/>
            </a:endParaRPr>
          </a:p>
        </p:txBody>
      </p:sp>
      <p:sp>
        <p:nvSpPr>
          <p:cNvPr id="15" name="Left Arrow 14"/>
          <p:cNvSpPr/>
          <p:nvPr/>
        </p:nvSpPr>
        <p:spPr>
          <a:xfrm rot="8780785">
            <a:off x="7361796" y="5167103"/>
            <a:ext cx="731520" cy="363025"/>
          </a:xfrm>
          <a:prstGeom prst="lef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Left Arrow 15"/>
          <p:cNvSpPr/>
          <p:nvPr/>
        </p:nvSpPr>
        <p:spPr>
          <a:xfrm rot="9654700">
            <a:off x="8591089" y="771887"/>
            <a:ext cx="731520" cy="363025"/>
          </a:xfrm>
          <a:prstGeom prst="lef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9283650" y="696420"/>
            <a:ext cx="1690168" cy="338554"/>
          </a:xfrm>
          <a:prstGeom prst="rect">
            <a:avLst/>
          </a:prstGeom>
          <a:solidFill>
            <a:schemeClr val="bg1"/>
          </a:solidFill>
          <a:ln>
            <a:solidFill>
              <a:srgbClr val="002060"/>
            </a:solidFill>
          </a:ln>
        </p:spPr>
        <p:txBody>
          <a:bodyPr wrap="square" rtlCol="0">
            <a:spAutoFit/>
          </a:bodyPr>
          <a:lstStyle/>
          <a:p>
            <a:pPr algn="ctr"/>
            <a:r>
              <a:rPr lang="en-GB" sz="1600" dirty="0" smtClean="0">
                <a:latin typeface="Calibri" panose="020F0502020204030204" pitchFamily="34" charset="0"/>
                <a:cs typeface="Calibri" panose="020F0502020204030204" pitchFamily="34" charset="0"/>
              </a:rPr>
              <a:t>School &amp; Home</a:t>
            </a:r>
            <a:endParaRPr lang="en-GB" sz="1600" dirty="0">
              <a:latin typeface="Calibri" panose="020F0502020204030204" pitchFamily="34" charset="0"/>
              <a:cs typeface="Calibri" panose="020F0502020204030204" pitchFamily="34" charset="0"/>
            </a:endParaRPr>
          </a:p>
        </p:txBody>
      </p:sp>
      <p:sp>
        <p:nvSpPr>
          <p:cNvPr id="18" name="Left Arrow 17"/>
          <p:cNvSpPr/>
          <p:nvPr/>
        </p:nvSpPr>
        <p:spPr>
          <a:xfrm rot="9808516">
            <a:off x="9082411" y="2260341"/>
            <a:ext cx="731520" cy="363025"/>
          </a:xfrm>
          <a:prstGeom prst="lef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9784056" y="2191356"/>
            <a:ext cx="1620659" cy="338554"/>
          </a:xfrm>
          <a:prstGeom prst="rect">
            <a:avLst/>
          </a:prstGeom>
          <a:solidFill>
            <a:schemeClr val="bg1"/>
          </a:solidFill>
          <a:ln>
            <a:solidFill>
              <a:srgbClr val="002060"/>
            </a:solidFill>
          </a:ln>
        </p:spPr>
        <p:txBody>
          <a:bodyPr wrap="square" rtlCol="0">
            <a:spAutoFit/>
          </a:bodyPr>
          <a:lstStyle/>
          <a:p>
            <a:pPr algn="ctr"/>
            <a:r>
              <a:rPr lang="en-GB" sz="1600" dirty="0" smtClean="0">
                <a:latin typeface="Calibri" panose="020F0502020204030204" pitchFamily="34" charset="0"/>
                <a:cs typeface="Calibri" panose="020F0502020204030204" pitchFamily="34" charset="0"/>
              </a:rPr>
              <a:t>School &amp; Home</a:t>
            </a:r>
            <a:endParaRPr lang="en-GB" sz="1600" dirty="0">
              <a:latin typeface="Calibri" panose="020F0502020204030204" pitchFamily="34" charset="0"/>
              <a:cs typeface="Calibri" panose="020F0502020204030204" pitchFamily="34" charset="0"/>
            </a:endParaRPr>
          </a:p>
        </p:txBody>
      </p:sp>
      <p:sp>
        <p:nvSpPr>
          <p:cNvPr id="20" name="Left Arrow 19"/>
          <p:cNvSpPr/>
          <p:nvPr/>
        </p:nvSpPr>
        <p:spPr>
          <a:xfrm rot="9068244">
            <a:off x="9721122" y="4030042"/>
            <a:ext cx="731520" cy="363025"/>
          </a:xfrm>
          <a:prstGeom prst="lef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10408742" y="3469858"/>
            <a:ext cx="1026581" cy="1077218"/>
          </a:xfrm>
          <a:prstGeom prst="rect">
            <a:avLst/>
          </a:prstGeom>
          <a:solidFill>
            <a:schemeClr val="bg1"/>
          </a:solidFill>
          <a:ln>
            <a:solidFill>
              <a:srgbClr val="002060"/>
            </a:solidFill>
          </a:ln>
        </p:spPr>
        <p:txBody>
          <a:bodyPr wrap="square" rtlCol="0">
            <a:spAutoFit/>
          </a:bodyPr>
          <a:lstStyle/>
          <a:p>
            <a:pPr algn="ctr"/>
            <a:r>
              <a:rPr lang="en-GB" sz="1600" dirty="0" smtClean="0">
                <a:latin typeface="Calibri" panose="020F0502020204030204" pitchFamily="34" charset="0"/>
                <a:cs typeface="Calibri" panose="020F0502020204030204" pitchFamily="34" charset="0"/>
              </a:rPr>
              <a:t>Subject Leads/ Teachers/TAs</a:t>
            </a:r>
            <a:endParaRPr lang="en-GB" sz="1600" dirty="0">
              <a:latin typeface="Calibri" panose="020F0502020204030204" pitchFamily="34" charset="0"/>
              <a:cs typeface="Calibri" panose="020F0502020204030204" pitchFamily="34" charset="0"/>
            </a:endParaRPr>
          </a:p>
        </p:txBody>
      </p:sp>
      <p:sp>
        <p:nvSpPr>
          <p:cNvPr id="12" name="Left Arrow 11"/>
          <p:cNvSpPr/>
          <p:nvPr/>
        </p:nvSpPr>
        <p:spPr>
          <a:xfrm rot="9300088">
            <a:off x="6177705" y="3192843"/>
            <a:ext cx="731520" cy="363025"/>
          </a:xfrm>
          <a:prstGeom prst="lef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F:\Blyton School 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94869" y="5878285"/>
            <a:ext cx="872671" cy="870493"/>
          </a:xfrm>
          <a:prstGeom prst="rect">
            <a:avLst/>
          </a:prstGeom>
          <a:noFill/>
          <a:ln>
            <a:noFill/>
          </a:ln>
        </p:spPr>
      </p:pic>
    </p:spTree>
    <p:extLst>
      <p:ext uri="{BB962C8B-B14F-4D97-AF65-F5344CB8AC3E}">
        <p14:creationId xmlns:p14="http://schemas.microsoft.com/office/powerpoint/2010/main" val="81583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106" y="191629"/>
            <a:ext cx="9927771" cy="5447645"/>
          </a:xfrm>
          <a:prstGeom prst="rect">
            <a:avLst/>
          </a:prstGeom>
          <a:noFill/>
        </p:spPr>
        <p:txBody>
          <a:bodyPr wrap="square" rtlCol="0">
            <a:spAutoFit/>
          </a:bodyPr>
          <a:lstStyle/>
          <a:p>
            <a:r>
              <a:rPr lang="en-GB" sz="2400" b="1" dirty="0" smtClean="0">
                <a:solidFill>
                  <a:srgbClr val="002060"/>
                </a:solidFill>
                <a:latin typeface="Calibri" panose="020F0502020204030204" pitchFamily="34" charset="0"/>
                <a:cs typeface="Calibri" panose="020F0502020204030204" pitchFamily="34" charset="0"/>
              </a:rPr>
              <a:t>The </a:t>
            </a:r>
            <a:r>
              <a:rPr lang="en-GB" sz="2400" b="1" dirty="0" err="1" smtClean="0">
                <a:solidFill>
                  <a:srgbClr val="002060"/>
                </a:solidFill>
                <a:latin typeface="Calibri" panose="020F0502020204030204" pitchFamily="34" charset="0"/>
                <a:cs typeface="Calibri" panose="020F0502020204030204" pitchFamily="34" charset="0"/>
              </a:rPr>
              <a:t>BcL</a:t>
            </a:r>
            <a:r>
              <a:rPr lang="en-GB" sz="2400" b="1" dirty="0" smtClean="0">
                <a:solidFill>
                  <a:srgbClr val="002060"/>
                </a:solidFill>
                <a:latin typeface="Calibri" panose="020F0502020204030204" pitchFamily="34" charset="0"/>
                <a:cs typeface="Calibri" panose="020F0502020204030204" pitchFamily="34" charset="0"/>
              </a:rPr>
              <a:t> Curriculum</a:t>
            </a:r>
            <a:r>
              <a:rPr lang="en-GB" sz="2400" dirty="0" smtClean="0">
                <a:solidFill>
                  <a:srgbClr val="002060"/>
                </a:solidFill>
                <a:latin typeface="Calibri" panose="020F0502020204030204" pitchFamily="34" charset="0"/>
                <a:cs typeface="Calibri" panose="020F0502020204030204" pitchFamily="34" charset="0"/>
              </a:rPr>
              <a:t>: </a:t>
            </a:r>
            <a:endParaRPr lang="en-GB" sz="2400" dirty="0">
              <a:solidFill>
                <a:srgbClr val="002060"/>
              </a:solidFill>
              <a:latin typeface="Calibri" panose="020F0502020204030204" pitchFamily="34" charset="0"/>
              <a:cs typeface="Calibri" panose="020F0502020204030204" pitchFamily="34" charset="0"/>
            </a:endParaRPr>
          </a:p>
          <a:p>
            <a:endParaRPr lang="en-GB" sz="2400" dirty="0">
              <a:solidFill>
                <a:srgbClr val="002060"/>
              </a:solidFill>
              <a:latin typeface="Calibri" panose="020F0502020204030204" pitchFamily="34" charset="0"/>
              <a:cs typeface="Calibri" panose="020F0502020204030204" pitchFamily="34" charset="0"/>
            </a:endParaRPr>
          </a:p>
          <a:p>
            <a:r>
              <a:rPr lang="en-GB" sz="2000" dirty="0" smtClean="0">
                <a:solidFill>
                  <a:srgbClr val="002060"/>
                </a:solidFill>
                <a:latin typeface="Calibri" panose="020F0502020204030204" pitchFamily="34" charset="0"/>
                <a:cs typeface="Calibri" panose="020F0502020204030204" pitchFamily="34" charset="0"/>
              </a:rPr>
              <a:t>Book Knowledge Organisers</a:t>
            </a:r>
          </a:p>
          <a:p>
            <a:r>
              <a:rPr lang="en-GB" sz="2000" dirty="0">
                <a:solidFill>
                  <a:srgbClr val="002060"/>
                </a:solidFill>
                <a:latin typeface="Calibri" panose="020F0502020204030204" pitchFamily="34" charset="0"/>
                <a:cs typeface="Calibri" panose="020F0502020204030204" pitchFamily="34" charset="0"/>
              </a:rPr>
              <a:t>a</a:t>
            </a:r>
            <a:r>
              <a:rPr lang="en-GB" sz="2000" dirty="0" smtClean="0">
                <a:solidFill>
                  <a:srgbClr val="002060"/>
                </a:solidFill>
                <a:latin typeface="Calibri" panose="020F0502020204030204" pitchFamily="34" charset="0"/>
                <a:cs typeface="Calibri" panose="020F0502020204030204" pitchFamily="34" charset="0"/>
              </a:rPr>
              <a:t>nd writing resources </a:t>
            </a:r>
          </a:p>
          <a:p>
            <a:endParaRPr lang="en-GB" sz="2000" dirty="0">
              <a:solidFill>
                <a:srgbClr val="002060"/>
              </a:solidFill>
              <a:latin typeface="Calibri" panose="020F0502020204030204" pitchFamily="34" charset="0"/>
              <a:cs typeface="Calibri" panose="020F0502020204030204" pitchFamily="34" charset="0"/>
            </a:endParaRPr>
          </a:p>
          <a:p>
            <a:endParaRPr lang="en-GB" sz="2000" dirty="0" smtClean="0">
              <a:solidFill>
                <a:srgbClr val="002060"/>
              </a:solidFill>
              <a:latin typeface="Calibri" panose="020F0502020204030204" pitchFamily="34" charset="0"/>
              <a:cs typeface="Calibri" panose="020F0502020204030204" pitchFamily="34" charset="0"/>
            </a:endParaRPr>
          </a:p>
          <a:p>
            <a:endParaRPr lang="en-GB" sz="2000" dirty="0">
              <a:solidFill>
                <a:srgbClr val="002060"/>
              </a:solidFill>
              <a:latin typeface="Calibri" panose="020F0502020204030204" pitchFamily="34" charset="0"/>
              <a:cs typeface="Calibri" panose="020F0502020204030204" pitchFamily="34" charset="0"/>
            </a:endParaRPr>
          </a:p>
          <a:p>
            <a:endParaRPr lang="en-GB" sz="2000" dirty="0" smtClean="0">
              <a:solidFill>
                <a:srgbClr val="002060"/>
              </a:solidFill>
              <a:latin typeface="Calibri" panose="020F0502020204030204" pitchFamily="34" charset="0"/>
              <a:cs typeface="Calibri" panose="020F0502020204030204" pitchFamily="34" charset="0"/>
            </a:endParaRPr>
          </a:p>
          <a:p>
            <a:endParaRPr lang="en-GB" sz="2000" dirty="0">
              <a:solidFill>
                <a:srgbClr val="002060"/>
              </a:solidFill>
              <a:latin typeface="Calibri" panose="020F0502020204030204" pitchFamily="34" charset="0"/>
              <a:cs typeface="Calibri" panose="020F0502020204030204" pitchFamily="34" charset="0"/>
            </a:endParaRPr>
          </a:p>
          <a:p>
            <a:endParaRPr lang="en-GB" sz="2000" dirty="0" smtClean="0">
              <a:solidFill>
                <a:srgbClr val="002060"/>
              </a:solidFill>
              <a:latin typeface="Calibri" panose="020F0502020204030204" pitchFamily="34" charset="0"/>
              <a:cs typeface="Calibri" panose="020F0502020204030204" pitchFamily="34" charset="0"/>
            </a:endParaRPr>
          </a:p>
          <a:p>
            <a:r>
              <a:rPr lang="en-GB" sz="2000" dirty="0" err="1" smtClean="0">
                <a:solidFill>
                  <a:srgbClr val="002060"/>
                </a:solidFill>
                <a:latin typeface="Calibri" panose="020F0502020204030204" pitchFamily="34" charset="0"/>
                <a:cs typeface="Calibri" panose="020F0502020204030204" pitchFamily="34" charset="0"/>
              </a:rPr>
              <a:t>BcL</a:t>
            </a:r>
            <a:r>
              <a:rPr lang="en-GB" sz="2000" dirty="0" smtClean="0">
                <a:solidFill>
                  <a:srgbClr val="002060"/>
                </a:solidFill>
                <a:latin typeface="Calibri" panose="020F0502020204030204" pitchFamily="34" charset="0"/>
                <a:cs typeface="Calibri" panose="020F0502020204030204" pitchFamily="34" charset="0"/>
              </a:rPr>
              <a:t> Inspirational Themes</a:t>
            </a:r>
          </a:p>
          <a:p>
            <a:endParaRPr lang="en-GB" sz="2000" dirty="0">
              <a:solidFill>
                <a:srgbClr val="002060"/>
              </a:solidFill>
              <a:latin typeface="Calibri" panose="020F0502020204030204" pitchFamily="34" charset="0"/>
              <a:cs typeface="Calibri" panose="020F0502020204030204" pitchFamily="34" charset="0"/>
            </a:endParaRPr>
          </a:p>
          <a:p>
            <a:endParaRPr lang="en-GB" sz="2000" dirty="0" smtClean="0">
              <a:solidFill>
                <a:srgbClr val="002060"/>
              </a:solidFill>
              <a:latin typeface="Calibri" panose="020F0502020204030204" pitchFamily="34" charset="0"/>
              <a:cs typeface="Calibri" panose="020F0502020204030204" pitchFamily="34" charset="0"/>
            </a:endParaRPr>
          </a:p>
          <a:p>
            <a:endParaRPr lang="en-GB" sz="2000" dirty="0">
              <a:solidFill>
                <a:srgbClr val="002060"/>
              </a:solidFill>
              <a:latin typeface="Calibri" panose="020F0502020204030204" pitchFamily="34" charset="0"/>
              <a:cs typeface="Calibri" panose="020F0502020204030204" pitchFamily="34" charset="0"/>
            </a:endParaRPr>
          </a:p>
          <a:p>
            <a:endParaRPr lang="en-GB" sz="2000" dirty="0" smtClean="0">
              <a:solidFill>
                <a:srgbClr val="002060"/>
              </a:solidFill>
              <a:latin typeface="Calibri" panose="020F0502020204030204" pitchFamily="34" charset="0"/>
              <a:cs typeface="Calibri" panose="020F0502020204030204" pitchFamily="34" charset="0"/>
            </a:endParaRPr>
          </a:p>
          <a:p>
            <a:endParaRPr lang="en-GB" sz="2000" dirty="0">
              <a:solidFill>
                <a:srgbClr val="002060"/>
              </a:solidFill>
              <a:latin typeface="Calibri" panose="020F0502020204030204" pitchFamily="34" charset="0"/>
              <a:cs typeface="Calibri" panose="020F0502020204030204" pitchFamily="34" charset="0"/>
            </a:endParaRPr>
          </a:p>
          <a:p>
            <a:r>
              <a:rPr lang="en-GB" sz="2000" dirty="0" err="1" smtClean="0">
                <a:solidFill>
                  <a:srgbClr val="002060"/>
                </a:solidFill>
                <a:latin typeface="Calibri" panose="020F0502020204030204" pitchFamily="34" charset="0"/>
                <a:cs typeface="Calibri" panose="020F0502020204030204" pitchFamily="34" charset="0"/>
              </a:rPr>
              <a:t>BcL</a:t>
            </a:r>
            <a:r>
              <a:rPr lang="en-GB" sz="2000" dirty="0" smtClean="0">
                <a:solidFill>
                  <a:srgbClr val="002060"/>
                </a:solidFill>
                <a:latin typeface="Calibri" panose="020F0502020204030204" pitchFamily="34" charset="0"/>
                <a:cs typeface="Calibri" panose="020F0502020204030204" pitchFamily="34" charset="0"/>
              </a:rPr>
              <a:t> Inspirational Themes Journey</a:t>
            </a:r>
          </a:p>
        </p:txBody>
      </p:sp>
      <p:pic>
        <p:nvPicPr>
          <p:cNvPr id="7" name="Picture 6"/>
          <p:cNvPicPr>
            <a:picLocks noChangeAspect="1"/>
          </p:cNvPicPr>
          <p:nvPr/>
        </p:nvPicPr>
        <p:blipFill rotWithShape="1">
          <a:blip r:embed="rId2"/>
          <a:srcRect l="11179" t="19196" r="29385" b="7767"/>
          <a:stretch/>
        </p:blipFill>
        <p:spPr>
          <a:xfrm>
            <a:off x="3367746" y="984372"/>
            <a:ext cx="2564792" cy="1771960"/>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rotWithShape="1">
          <a:blip r:embed="rId3"/>
          <a:srcRect l="22089" t="44911" r="43073" b="36295"/>
          <a:stretch/>
        </p:blipFill>
        <p:spPr>
          <a:xfrm>
            <a:off x="3491232" y="3125635"/>
            <a:ext cx="4532813" cy="1374866"/>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ight Arrow 8"/>
          <p:cNvSpPr/>
          <p:nvPr/>
        </p:nvSpPr>
        <p:spPr>
          <a:xfrm>
            <a:off x="2281516" y="1581184"/>
            <a:ext cx="953589" cy="378823"/>
          </a:xfrm>
          <a:prstGeom prst="righ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2398900" y="3671222"/>
            <a:ext cx="953589" cy="378823"/>
          </a:xfrm>
          <a:prstGeom prst="righ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431455" y="608816"/>
            <a:ext cx="2769325" cy="830997"/>
          </a:xfrm>
          <a:prstGeom prst="rect">
            <a:avLst/>
          </a:prstGeom>
          <a:solidFill>
            <a:schemeClr val="bg1"/>
          </a:solidFill>
        </p:spPr>
        <p:txBody>
          <a:bodyPr wrap="square" rtlCol="0">
            <a:spAutoFit/>
          </a:bodyPr>
          <a:lstStyle/>
          <a:p>
            <a:pPr algn="ctr"/>
            <a:r>
              <a:rPr lang="en-GB" sz="1600" b="1" i="1" dirty="0" smtClean="0">
                <a:latin typeface="Calibri" panose="020F0502020204030204" pitchFamily="34" charset="0"/>
                <a:cs typeface="Calibri" panose="020F0502020204030204" pitchFamily="34" charset="0"/>
              </a:rPr>
              <a:t>The Support</a:t>
            </a:r>
          </a:p>
          <a:p>
            <a:pPr algn="ctr"/>
            <a:r>
              <a:rPr lang="en-GB" sz="1600" i="1" dirty="0">
                <a:latin typeface="Calibri" panose="020F0502020204030204" pitchFamily="34" charset="0"/>
                <a:cs typeface="Calibri" panose="020F0502020204030204" pitchFamily="34" charset="0"/>
              </a:rPr>
              <a:t>P</a:t>
            </a:r>
            <a:r>
              <a:rPr lang="en-GB" sz="1600" i="1" dirty="0" smtClean="0">
                <a:latin typeface="Calibri" panose="020F0502020204030204" pitchFamily="34" charset="0"/>
                <a:cs typeface="Calibri" panose="020F0502020204030204" pitchFamily="34" charset="0"/>
              </a:rPr>
              <a:t>rovide the book knowledge to be used in school and at home</a:t>
            </a:r>
          </a:p>
        </p:txBody>
      </p:sp>
      <p:sp>
        <p:nvSpPr>
          <p:cNvPr id="12" name="Left Arrow 11"/>
          <p:cNvSpPr/>
          <p:nvPr/>
        </p:nvSpPr>
        <p:spPr>
          <a:xfrm rot="8987923">
            <a:off x="5823561" y="1345047"/>
            <a:ext cx="731520" cy="363025"/>
          </a:xfrm>
          <a:prstGeom prst="lef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584848" y="2215939"/>
            <a:ext cx="2769325" cy="830997"/>
          </a:xfrm>
          <a:prstGeom prst="rect">
            <a:avLst/>
          </a:prstGeom>
          <a:solidFill>
            <a:schemeClr val="bg1"/>
          </a:solidFill>
        </p:spPr>
        <p:txBody>
          <a:bodyPr wrap="square" rtlCol="0">
            <a:spAutoFit/>
          </a:bodyPr>
          <a:lstStyle/>
          <a:p>
            <a:pPr algn="ctr"/>
            <a:r>
              <a:rPr lang="en-GB" sz="1600" b="1" i="1" dirty="0" smtClean="0">
                <a:latin typeface="Calibri" panose="020F0502020204030204" pitchFamily="34" charset="0"/>
                <a:cs typeface="Calibri" panose="020F0502020204030204" pitchFamily="34" charset="0"/>
              </a:rPr>
              <a:t>The Inspiration</a:t>
            </a:r>
          </a:p>
          <a:p>
            <a:pPr algn="ctr"/>
            <a:r>
              <a:rPr lang="en-GB" sz="1600" i="1" dirty="0">
                <a:latin typeface="Calibri" panose="020F0502020204030204" pitchFamily="34" charset="0"/>
                <a:cs typeface="Calibri" panose="020F0502020204030204" pitchFamily="34" charset="0"/>
              </a:rPr>
              <a:t>K</a:t>
            </a:r>
            <a:r>
              <a:rPr lang="en-GB" sz="1600" i="1" dirty="0" smtClean="0">
                <a:latin typeface="Calibri" panose="020F0502020204030204" pitchFamily="34" charset="0"/>
                <a:cs typeface="Calibri" panose="020F0502020204030204" pitchFamily="34" charset="0"/>
              </a:rPr>
              <a:t>ey themes that thread through our curriculum</a:t>
            </a:r>
          </a:p>
        </p:txBody>
      </p:sp>
      <p:sp>
        <p:nvSpPr>
          <p:cNvPr id="14" name="Left Arrow 13"/>
          <p:cNvSpPr/>
          <p:nvPr/>
        </p:nvSpPr>
        <p:spPr>
          <a:xfrm rot="9010641">
            <a:off x="7202193" y="2801786"/>
            <a:ext cx="731520" cy="363025"/>
          </a:xfrm>
          <a:prstGeom prst="lef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4"/>
          <a:srcRect l="23595" t="21302" r="9037" b="12928"/>
          <a:stretch/>
        </p:blipFill>
        <p:spPr>
          <a:xfrm>
            <a:off x="4278788" y="4785176"/>
            <a:ext cx="3307500" cy="1815503"/>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ight Arrow 14"/>
          <p:cNvSpPr/>
          <p:nvPr/>
        </p:nvSpPr>
        <p:spPr>
          <a:xfrm>
            <a:off x="3131903" y="5499462"/>
            <a:ext cx="953589" cy="378823"/>
          </a:xfrm>
          <a:prstGeom prst="righ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8091120" y="4500501"/>
            <a:ext cx="2769325" cy="830997"/>
          </a:xfrm>
          <a:prstGeom prst="rect">
            <a:avLst/>
          </a:prstGeom>
          <a:solidFill>
            <a:schemeClr val="bg1"/>
          </a:solidFill>
        </p:spPr>
        <p:txBody>
          <a:bodyPr wrap="square" rtlCol="0">
            <a:spAutoFit/>
          </a:bodyPr>
          <a:lstStyle/>
          <a:p>
            <a:pPr algn="ctr"/>
            <a:r>
              <a:rPr lang="en-GB" sz="1600" b="1" i="1" dirty="0" smtClean="0">
                <a:latin typeface="Calibri" panose="020F0502020204030204" pitchFamily="34" charset="0"/>
                <a:cs typeface="Calibri" panose="020F0502020204030204" pitchFamily="34" charset="0"/>
              </a:rPr>
              <a:t>The Links </a:t>
            </a:r>
          </a:p>
          <a:p>
            <a:pPr algn="ctr"/>
            <a:r>
              <a:rPr lang="en-GB" sz="1600" i="1" dirty="0" smtClean="0">
                <a:latin typeface="Calibri" panose="020F0502020204030204" pitchFamily="34" charset="0"/>
                <a:cs typeface="Calibri" panose="020F0502020204030204" pitchFamily="34" charset="0"/>
              </a:rPr>
              <a:t>How the themes link through the curriculum </a:t>
            </a:r>
          </a:p>
        </p:txBody>
      </p:sp>
      <p:sp>
        <p:nvSpPr>
          <p:cNvPr id="18" name="Left Arrow 17"/>
          <p:cNvSpPr/>
          <p:nvPr/>
        </p:nvSpPr>
        <p:spPr>
          <a:xfrm rot="10170636">
            <a:off x="8996443" y="520178"/>
            <a:ext cx="731520" cy="363025"/>
          </a:xfrm>
          <a:prstGeom prst="lef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9764036" y="437712"/>
            <a:ext cx="967871" cy="369332"/>
          </a:xfrm>
          <a:prstGeom prst="rect">
            <a:avLst/>
          </a:prstGeom>
          <a:solidFill>
            <a:schemeClr val="bg1"/>
          </a:solidFill>
          <a:ln>
            <a:solidFill>
              <a:srgbClr val="002060"/>
            </a:solidFill>
          </a:ln>
        </p:spPr>
        <p:txBody>
          <a:bodyPr wrap="square" rtlCol="0">
            <a:spAutoFit/>
          </a:bodyPr>
          <a:lstStyle/>
          <a:p>
            <a:pPr algn="ctr"/>
            <a:r>
              <a:rPr lang="en-GB" dirty="0" smtClean="0">
                <a:latin typeface="Calibri" panose="020F0502020204030204" pitchFamily="34" charset="0"/>
                <a:cs typeface="Calibri" panose="020F0502020204030204" pitchFamily="34" charset="0"/>
              </a:rPr>
              <a:t>Children</a:t>
            </a:r>
            <a:endParaRPr lang="en-GB" dirty="0">
              <a:latin typeface="Calibri" panose="020F0502020204030204" pitchFamily="34" charset="0"/>
              <a:cs typeface="Calibri" panose="020F0502020204030204" pitchFamily="34" charset="0"/>
            </a:endParaRPr>
          </a:p>
        </p:txBody>
      </p:sp>
      <p:sp>
        <p:nvSpPr>
          <p:cNvPr id="21" name="Left Arrow 20"/>
          <p:cNvSpPr/>
          <p:nvPr/>
        </p:nvSpPr>
        <p:spPr>
          <a:xfrm rot="9927175">
            <a:off x="9623416" y="1955727"/>
            <a:ext cx="731520" cy="363025"/>
          </a:xfrm>
          <a:prstGeom prst="lef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354173" y="1767080"/>
            <a:ext cx="1255101" cy="646331"/>
          </a:xfrm>
          <a:prstGeom prst="rect">
            <a:avLst/>
          </a:prstGeom>
          <a:solidFill>
            <a:schemeClr val="bg1"/>
          </a:solidFill>
          <a:ln>
            <a:solidFill>
              <a:srgbClr val="002060"/>
            </a:solidFill>
          </a:ln>
        </p:spPr>
        <p:txBody>
          <a:bodyPr wrap="square" rtlCol="0">
            <a:spAutoFit/>
          </a:bodyPr>
          <a:lstStyle/>
          <a:p>
            <a:pPr algn="ctr"/>
            <a:r>
              <a:rPr lang="en-GB" dirty="0" smtClean="0">
                <a:latin typeface="Calibri" panose="020F0502020204030204" pitchFamily="34" charset="0"/>
                <a:cs typeface="Calibri" panose="020F0502020204030204" pitchFamily="34" charset="0"/>
              </a:rPr>
              <a:t>School community</a:t>
            </a:r>
            <a:endParaRPr lang="en-GB" dirty="0">
              <a:latin typeface="Calibri" panose="020F0502020204030204" pitchFamily="34" charset="0"/>
              <a:cs typeface="Calibri" panose="020F0502020204030204" pitchFamily="34" charset="0"/>
            </a:endParaRPr>
          </a:p>
        </p:txBody>
      </p:sp>
      <p:sp>
        <p:nvSpPr>
          <p:cNvPr id="24" name="Left Arrow 23"/>
          <p:cNvSpPr/>
          <p:nvPr/>
        </p:nvSpPr>
        <p:spPr>
          <a:xfrm rot="9786051">
            <a:off x="10111909" y="4181334"/>
            <a:ext cx="731520" cy="363025"/>
          </a:xfrm>
          <a:prstGeom prst="lef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0899223" y="3956531"/>
            <a:ext cx="928384" cy="646331"/>
          </a:xfrm>
          <a:prstGeom prst="rect">
            <a:avLst/>
          </a:prstGeom>
          <a:solidFill>
            <a:schemeClr val="bg1"/>
          </a:solidFill>
          <a:ln>
            <a:solidFill>
              <a:srgbClr val="002060"/>
            </a:solidFill>
          </a:ln>
        </p:spPr>
        <p:txBody>
          <a:bodyPr wrap="square" rtlCol="0">
            <a:spAutoFit/>
          </a:bodyPr>
          <a:lstStyle/>
          <a:p>
            <a:pPr algn="ctr"/>
            <a:r>
              <a:rPr lang="en-GB" dirty="0" smtClean="0">
                <a:latin typeface="Calibri" panose="020F0502020204030204" pitchFamily="34" charset="0"/>
                <a:cs typeface="Calibri" panose="020F0502020204030204" pitchFamily="34" charset="0"/>
              </a:rPr>
              <a:t>Subject Leads </a:t>
            </a:r>
            <a:endParaRPr lang="en-GB" dirty="0">
              <a:latin typeface="Calibri" panose="020F0502020204030204" pitchFamily="34" charset="0"/>
              <a:cs typeface="Calibri" panose="020F0502020204030204" pitchFamily="34" charset="0"/>
            </a:endParaRPr>
          </a:p>
        </p:txBody>
      </p:sp>
      <p:sp>
        <p:nvSpPr>
          <p:cNvPr id="16" name="Left Arrow 15"/>
          <p:cNvSpPr/>
          <p:nvPr/>
        </p:nvSpPr>
        <p:spPr>
          <a:xfrm rot="8660621">
            <a:off x="7389464" y="5042832"/>
            <a:ext cx="731520" cy="363025"/>
          </a:xfrm>
          <a:prstGeom prst="leftArrow">
            <a:avLst/>
          </a:prstGeom>
          <a:solidFill>
            <a:srgbClr val="00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descr="F:\Blyton School 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94869" y="5878285"/>
            <a:ext cx="872671" cy="870493"/>
          </a:xfrm>
          <a:prstGeom prst="rect">
            <a:avLst/>
          </a:prstGeom>
          <a:noFill/>
          <a:ln>
            <a:noFill/>
          </a:ln>
        </p:spPr>
      </p:pic>
      <p:pic>
        <p:nvPicPr>
          <p:cNvPr id="26" name="Picture 2" descr="Write Like a Ninja: An essential toolkit for every young writer: Andrew  Jennings: Bloomsbury Educ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1796" y="135508"/>
            <a:ext cx="829915" cy="1010836"/>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rotWithShape="1">
          <a:blip r:embed="rId7"/>
          <a:srcRect l="26641" t="19196" r="44746" b="8064"/>
          <a:stretch/>
        </p:blipFill>
        <p:spPr>
          <a:xfrm>
            <a:off x="4682061" y="330690"/>
            <a:ext cx="836698" cy="1195869"/>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9038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639" y="1592214"/>
            <a:ext cx="10888852" cy="4801314"/>
          </a:xfrm>
          <a:prstGeom prst="rect">
            <a:avLst/>
          </a:prstGeom>
          <a:solidFill>
            <a:schemeClr val="bg1"/>
          </a:solidFill>
          <a:ln w="28575">
            <a:solidFill>
              <a:srgbClr val="002060"/>
            </a:solidFill>
          </a:ln>
        </p:spPr>
        <p:txBody>
          <a:bodyPr wrap="square" rtlCol="0">
            <a:spAutoFit/>
          </a:bodyPr>
          <a:lstStyle/>
          <a:p>
            <a:r>
              <a:rPr lang="en-GB" b="1" dirty="0" smtClean="0">
                <a:latin typeface="Calibri" panose="020F0502020204030204" pitchFamily="34" charset="0"/>
                <a:cs typeface="Calibri" panose="020F0502020204030204" pitchFamily="34" charset="0"/>
              </a:rPr>
              <a:t>FIGURES OF FAITH</a:t>
            </a:r>
            <a:r>
              <a:rPr lang="en-GB" dirty="0" smtClean="0">
                <a:latin typeface="Calibri" panose="020F0502020204030204" pitchFamily="34" charset="0"/>
                <a:cs typeface="Calibri" panose="020F0502020204030204" pitchFamily="34" charset="0"/>
              </a:rPr>
              <a:t>: 		We follow in their footsteps by showing </a:t>
            </a:r>
            <a:r>
              <a:rPr lang="en-GB" b="1" dirty="0" smtClean="0">
                <a:latin typeface="Calibri" panose="020F0502020204030204" pitchFamily="34" charset="0"/>
                <a:cs typeface="Calibri" panose="020F0502020204030204" pitchFamily="34" charset="0"/>
              </a:rPr>
              <a:t>FAITH</a:t>
            </a:r>
            <a:r>
              <a:rPr lang="en-GB" dirty="0" smtClean="0">
                <a:latin typeface="Calibri" panose="020F0502020204030204" pitchFamily="34" charset="0"/>
                <a:cs typeface="Calibri" panose="020F0502020204030204" pitchFamily="34" charset="0"/>
              </a:rPr>
              <a:t> in God through prayer and in each 							other through </a:t>
            </a:r>
            <a:r>
              <a:rPr lang="en-GB" b="1" dirty="0" smtClean="0">
                <a:latin typeface="Calibri" panose="020F0502020204030204" pitchFamily="34" charset="0"/>
                <a:cs typeface="Calibri" panose="020F0502020204030204" pitchFamily="34" charset="0"/>
              </a:rPr>
              <a:t>FRIENDSHIP</a:t>
            </a:r>
          </a:p>
          <a:p>
            <a:endParaRPr lang="en-GB" b="1" dirty="0" smtClean="0">
              <a:latin typeface="Calibri" panose="020F0502020204030204" pitchFamily="34" charset="0"/>
              <a:cs typeface="Calibri" panose="020F0502020204030204" pitchFamily="34" charset="0"/>
            </a:endParaRPr>
          </a:p>
          <a:p>
            <a:r>
              <a:rPr lang="en-GB" b="1" dirty="0" smtClean="0">
                <a:solidFill>
                  <a:srgbClr val="FF0000"/>
                </a:solidFill>
                <a:latin typeface="Calibri" panose="020F0502020204030204" pitchFamily="34" charset="0"/>
                <a:cs typeface="Calibri" panose="020F0502020204030204" pitchFamily="34" charset="0"/>
              </a:rPr>
              <a:t>LEADERS</a:t>
            </a:r>
            <a:r>
              <a:rPr lang="en-GB" dirty="0" smtClean="0">
                <a:solidFill>
                  <a:srgbClr val="FF0000"/>
                </a:solidFill>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				We have </a:t>
            </a:r>
            <a:r>
              <a:rPr lang="en-GB" b="1" dirty="0" smtClean="0">
                <a:solidFill>
                  <a:srgbClr val="FF0000"/>
                </a:solidFill>
                <a:latin typeface="Calibri" panose="020F0502020204030204" pitchFamily="34" charset="0"/>
                <a:cs typeface="Calibri" panose="020F0502020204030204" pitchFamily="34" charset="0"/>
              </a:rPr>
              <a:t>TRUST</a:t>
            </a:r>
            <a:r>
              <a:rPr lang="en-GB" dirty="0" smtClean="0">
                <a:latin typeface="Calibri" panose="020F0502020204030204" pitchFamily="34" charset="0"/>
                <a:cs typeface="Calibri" panose="020F0502020204030204" pitchFamily="34" charset="0"/>
              </a:rPr>
              <a:t> in good </a:t>
            </a:r>
            <a:r>
              <a:rPr lang="en-GB" b="1" dirty="0" smtClean="0">
                <a:solidFill>
                  <a:srgbClr val="FF0000"/>
                </a:solidFill>
                <a:latin typeface="Calibri" panose="020F0502020204030204" pitchFamily="34" charset="0"/>
                <a:cs typeface="Calibri" panose="020F0502020204030204" pitchFamily="34" charset="0"/>
              </a:rPr>
              <a:t>LEADERSHIP</a:t>
            </a:r>
            <a:r>
              <a:rPr lang="en-GB" dirty="0" smtClean="0">
                <a:latin typeface="Calibri" panose="020F0502020204030204" pitchFamily="34" charset="0"/>
                <a:cs typeface="Calibri" panose="020F0502020204030204" pitchFamily="34" charset="0"/>
              </a:rPr>
              <a:t> and will thrive to </a:t>
            </a:r>
            <a:r>
              <a:rPr lang="en-GB" b="1" dirty="0" smtClean="0">
                <a:solidFill>
                  <a:srgbClr val="FF0000"/>
                </a:solidFill>
                <a:latin typeface="Calibri" panose="020F0502020204030204" pitchFamily="34" charset="0"/>
                <a:cs typeface="Calibri" panose="020F0502020204030204" pitchFamily="34" charset="0"/>
              </a:rPr>
              <a:t>LEAD</a:t>
            </a:r>
            <a:r>
              <a:rPr lang="en-GB" dirty="0" smtClean="0">
                <a:latin typeface="Calibri" panose="020F0502020204030204" pitchFamily="34" charset="0"/>
                <a:cs typeface="Calibri" panose="020F0502020204030204" pitchFamily="34" charset="0"/>
              </a:rPr>
              <a:t> in our actions so that 							others can place their </a:t>
            </a:r>
            <a:r>
              <a:rPr lang="en-GB" b="1" dirty="0" smtClean="0">
                <a:solidFill>
                  <a:srgbClr val="FF0000"/>
                </a:solidFill>
                <a:latin typeface="Calibri" panose="020F0502020204030204" pitchFamily="34" charset="0"/>
                <a:cs typeface="Calibri" panose="020F0502020204030204" pitchFamily="34" charset="0"/>
              </a:rPr>
              <a:t>TRUST</a:t>
            </a:r>
            <a:r>
              <a:rPr lang="en-GB" dirty="0" smtClean="0">
                <a:latin typeface="Calibri" panose="020F0502020204030204" pitchFamily="34" charset="0"/>
                <a:cs typeface="Calibri" panose="020F0502020204030204" pitchFamily="34" charset="0"/>
              </a:rPr>
              <a:t> in us</a:t>
            </a:r>
          </a:p>
          <a:p>
            <a:endParaRPr lang="en-GB" dirty="0" smtClean="0">
              <a:latin typeface="Calibri" panose="020F0502020204030204" pitchFamily="34" charset="0"/>
              <a:cs typeface="Calibri" panose="020F0502020204030204" pitchFamily="34" charset="0"/>
            </a:endParaRPr>
          </a:p>
          <a:p>
            <a:r>
              <a:rPr lang="en-GB" b="1" dirty="0" smtClean="0">
                <a:solidFill>
                  <a:srgbClr val="7030A0"/>
                </a:solidFill>
                <a:latin typeface="Calibri" panose="020F0502020204030204" pitchFamily="34" charset="0"/>
                <a:cs typeface="Calibri" panose="020F0502020204030204" pitchFamily="34" charset="0"/>
              </a:rPr>
              <a:t>EXPLORERS:</a:t>
            </a:r>
            <a:r>
              <a:rPr lang="en-GB" dirty="0" smtClean="0">
                <a:solidFill>
                  <a:srgbClr val="7030A0"/>
                </a:solidFill>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				We appreciate their </a:t>
            </a:r>
            <a:r>
              <a:rPr lang="en-GB" b="1" dirty="0" smtClean="0">
                <a:solidFill>
                  <a:srgbClr val="7030A0"/>
                </a:solidFill>
                <a:latin typeface="Calibri" panose="020F0502020204030204" pitchFamily="34" charset="0"/>
                <a:cs typeface="Calibri" panose="020F0502020204030204" pitchFamily="34" charset="0"/>
              </a:rPr>
              <a:t>COURAGE</a:t>
            </a:r>
            <a:r>
              <a:rPr lang="en-GB" dirty="0" smtClean="0">
                <a:latin typeface="Calibri" panose="020F0502020204030204" pitchFamily="34" charset="0"/>
                <a:cs typeface="Calibri" panose="020F0502020204030204" pitchFamily="34" charset="0"/>
              </a:rPr>
              <a:t> in adversity and will be </a:t>
            </a:r>
            <a:r>
              <a:rPr lang="en-GB" b="1" dirty="0" smtClean="0">
                <a:solidFill>
                  <a:srgbClr val="7030A0"/>
                </a:solidFill>
                <a:latin typeface="Calibri" panose="020F0502020204030204" pitchFamily="34" charset="0"/>
                <a:cs typeface="Calibri" panose="020F0502020204030204" pitchFamily="34" charset="0"/>
              </a:rPr>
              <a:t>COURAGEOUS</a:t>
            </a:r>
            <a:r>
              <a:rPr lang="en-GB" dirty="0" smtClean="0">
                <a:latin typeface="Calibri" panose="020F0502020204030204" pitchFamily="34" charset="0"/>
                <a:cs typeface="Calibri" panose="020F0502020204030204" pitchFamily="34" charset="0"/>
              </a:rPr>
              <a:t> 									when facing our own challenges</a:t>
            </a:r>
          </a:p>
          <a:p>
            <a:endParaRPr lang="en-GB" dirty="0" smtClean="0">
              <a:latin typeface="Calibri" panose="020F0502020204030204" pitchFamily="34" charset="0"/>
              <a:cs typeface="Calibri" panose="020F0502020204030204" pitchFamily="34" charset="0"/>
            </a:endParaRPr>
          </a:p>
          <a:p>
            <a:r>
              <a:rPr lang="en-GB" b="1" dirty="0" smtClean="0">
                <a:solidFill>
                  <a:srgbClr val="00CC00"/>
                </a:solidFill>
                <a:latin typeface="Calibri" panose="020F0502020204030204" pitchFamily="34" charset="0"/>
                <a:cs typeface="Calibri" panose="020F0502020204030204" pitchFamily="34" charset="0"/>
              </a:rPr>
              <a:t>INNOVATORS:</a:t>
            </a:r>
            <a:r>
              <a:rPr lang="en-GB" dirty="0" smtClean="0">
                <a:solidFill>
                  <a:srgbClr val="00CC00"/>
                </a:solidFill>
                <a:latin typeface="Calibri" panose="020F0502020204030204" pitchFamily="34" charset="0"/>
                <a:cs typeface="Calibri" panose="020F0502020204030204" pitchFamily="34" charset="0"/>
              </a:rPr>
              <a:t> </a:t>
            </a:r>
            <a:r>
              <a:rPr lang="en-GB" dirty="0" smtClean="0">
                <a:solidFill>
                  <a:srgbClr val="006600"/>
                </a:solidFill>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			We are </a:t>
            </a:r>
            <a:r>
              <a:rPr lang="en-GB" b="1" dirty="0" smtClean="0">
                <a:solidFill>
                  <a:srgbClr val="00CC00"/>
                </a:solidFill>
                <a:latin typeface="Calibri" panose="020F0502020204030204" pitchFamily="34" charset="0"/>
                <a:cs typeface="Calibri" panose="020F0502020204030204" pitchFamily="34" charset="0"/>
              </a:rPr>
              <a:t>THANKFUL</a:t>
            </a:r>
            <a:r>
              <a:rPr lang="en-GB" dirty="0" smtClean="0">
                <a:latin typeface="Calibri" panose="020F0502020204030204" pitchFamily="34" charset="0"/>
                <a:cs typeface="Calibri" panose="020F0502020204030204" pitchFamily="34" charset="0"/>
              </a:rPr>
              <a:t> for their imagination and will inspire </a:t>
            </a:r>
            <a:r>
              <a:rPr lang="en-GB" b="1" dirty="0" smtClean="0">
                <a:solidFill>
                  <a:srgbClr val="00CC00"/>
                </a:solidFill>
                <a:latin typeface="Calibri" panose="020F0502020204030204" pitchFamily="34" charset="0"/>
                <a:cs typeface="Calibri" panose="020F0502020204030204" pitchFamily="34" charset="0"/>
              </a:rPr>
              <a:t>THANKFULNESS</a:t>
            </a:r>
            <a:r>
              <a:rPr lang="en-GB" dirty="0" smtClean="0">
                <a:latin typeface="Calibri" panose="020F0502020204030204" pitchFamily="34" charset="0"/>
                <a:cs typeface="Calibri" panose="020F0502020204030204" pitchFamily="34" charset="0"/>
              </a:rPr>
              <a:t> in 								others through our own problem solving</a:t>
            </a:r>
          </a:p>
          <a:p>
            <a:r>
              <a:rPr lang="en-GB" dirty="0" smtClean="0">
                <a:latin typeface="Calibri" panose="020F0502020204030204" pitchFamily="34" charset="0"/>
                <a:cs typeface="Calibri" panose="020F0502020204030204" pitchFamily="34" charset="0"/>
              </a:rPr>
              <a:t> </a:t>
            </a:r>
          </a:p>
          <a:p>
            <a:r>
              <a:rPr lang="en-GB" b="1" dirty="0" smtClean="0">
                <a:solidFill>
                  <a:srgbClr val="FF6600"/>
                </a:solidFill>
                <a:latin typeface="Calibri" panose="020F0502020204030204" pitchFamily="34" charset="0"/>
                <a:cs typeface="Calibri" panose="020F0502020204030204" pitchFamily="34" charset="0"/>
              </a:rPr>
              <a:t>CARERS:</a:t>
            </a:r>
            <a:r>
              <a:rPr lang="en-GB" dirty="0" smtClean="0">
                <a:solidFill>
                  <a:srgbClr val="FF6600"/>
                </a:solidFill>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					We are inspired by their </a:t>
            </a:r>
            <a:r>
              <a:rPr lang="en-GB" b="1" dirty="0" smtClean="0">
                <a:solidFill>
                  <a:srgbClr val="FF6600"/>
                </a:solidFill>
                <a:latin typeface="Calibri" panose="020F0502020204030204" pitchFamily="34" charset="0"/>
                <a:cs typeface="Calibri" panose="020F0502020204030204" pitchFamily="34" charset="0"/>
              </a:rPr>
              <a:t>COMPASSION</a:t>
            </a:r>
            <a:r>
              <a:rPr lang="en-GB" dirty="0" smtClean="0">
                <a:latin typeface="Calibri" panose="020F0502020204030204" pitchFamily="34" charset="0"/>
                <a:cs typeface="Calibri" panose="020F0502020204030204" pitchFamily="34" charset="0"/>
              </a:rPr>
              <a:t> for others and will be 					                           						</a:t>
            </a:r>
            <a:r>
              <a:rPr lang="en-GB" b="1" dirty="0" smtClean="0">
                <a:solidFill>
                  <a:srgbClr val="FF6600"/>
                </a:solidFill>
                <a:latin typeface="Calibri" panose="020F0502020204030204" pitchFamily="34" charset="0"/>
                <a:cs typeface="Calibri" panose="020F0502020204030204" pitchFamily="34" charset="0"/>
              </a:rPr>
              <a:t>COMPASSIONATE </a:t>
            </a:r>
            <a:r>
              <a:rPr lang="en-GB" dirty="0" smtClean="0">
                <a:latin typeface="Calibri" panose="020F0502020204030204" pitchFamily="34" charset="0"/>
                <a:cs typeface="Calibri" panose="020F0502020204030204" pitchFamily="34" charset="0"/>
              </a:rPr>
              <a:t>to everyone</a:t>
            </a:r>
          </a:p>
          <a:p>
            <a:endParaRPr lang="en-GB" dirty="0" smtClean="0">
              <a:latin typeface="Calibri" panose="020F0502020204030204" pitchFamily="34" charset="0"/>
              <a:cs typeface="Calibri" panose="020F0502020204030204" pitchFamily="34" charset="0"/>
            </a:endParaRPr>
          </a:p>
          <a:p>
            <a:r>
              <a:rPr lang="en-GB" b="1" dirty="0" smtClean="0">
                <a:solidFill>
                  <a:srgbClr val="0070C0"/>
                </a:solidFill>
                <a:latin typeface="Calibri" panose="020F0502020204030204" pitchFamily="34" charset="0"/>
                <a:cs typeface="Calibri" panose="020F0502020204030204" pitchFamily="34" charset="0"/>
              </a:rPr>
              <a:t>CREATORS: 				</a:t>
            </a:r>
            <a:r>
              <a:rPr lang="en-GB" dirty="0" smtClean="0">
                <a:latin typeface="Calibri" panose="020F0502020204030204" pitchFamily="34" charset="0"/>
                <a:cs typeface="Calibri" panose="020F0502020204030204" pitchFamily="34" charset="0"/>
              </a:rPr>
              <a:t>We enjoy the </a:t>
            </a:r>
            <a:r>
              <a:rPr lang="en-GB" b="1" dirty="0" smtClean="0">
                <a:solidFill>
                  <a:srgbClr val="0070C0"/>
                </a:solidFill>
                <a:latin typeface="Calibri" panose="020F0502020204030204" pitchFamily="34" charset="0"/>
                <a:cs typeface="Calibri" panose="020F0502020204030204" pitchFamily="34" charset="0"/>
              </a:rPr>
              <a:t>HOPE </a:t>
            </a:r>
            <a:r>
              <a:rPr lang="en-GB" dirty="0" smtClean="0">
                <a:latin typeface="Calibri" panose="020F0502020204030204" pitchFamily="34" charset="0"/>
                <a:cs typeface="Calibri" panose="020F0502020204030204" pitchFamily="34" charset="0"/>
              </a:rPr>
              <a:t>that their </a:t>
            </a:r>
            <a:r>
              <a:rPr lang="en-GB" b="1" dirty="0" smtClean="0">
                <a:solidFill>
                  <a:srgbClr val="0070C0"/>
                </a:solidFill>
                <a:latin typeface="Calibri" panose="020F0502020204030204" pitchFamily="34" charset="0"/>
                <a:cs typeface="Calibri" panose="020F0502020204030204" pitchFamily="34" charset="0"/>
              </a:rPr>
              <a:t>CREATIONS</a:t>
            </a:r>
            <a:r>
              <a:rPr lang="en-GB" dirty="0" smtClean="0">
                <a:latin typeface="Calibri" panose="020F0502020204030204" pitchFamily="34" charset="0"/>
                <a:cs typeface="Calibri" panose="020F0502020204030204" pitchFamily="34" charset="0"/>
              </a:rPr>
              <a:t> bring us and will provide </a:t>
            </a:r>
            <a:r>
              <a:rPr lang="en-GB" b="1" dirty="0" smtClean="0">
                <a:solidFill>
                  <a:srgbClr val="0070C0"/>
                </a:solidFill>
                <a:latin typeface="Calibri" panose="020F0502020204030204" pitchFamily="34" charset="0"/>
                <a:cs typeface="Calibri" panose="020F0502020204030204" pitchFamily="34" charset="0"/>
              </a:rPr>
              <a:t>HOPE</a:t>
            </a:r>
            <a:r>
              <a:rPr lang="en-GB" dirty="0" smtClean="0">
                <a:latin typeface="Calibri" panose="020F0502020204030204" pitchFamily="34" charset="0"/>
                <a:cs typeface="Calibri" panose="020F0502020204030204" pitchFamily="34" charset="0"/>
              </a:rPr>
              <a:t> 									to others with our own </a:t>
            </a:r>
            <a:r>
              <a:rPr lang="en-GB" b="1" dirty="0" smtClean="0">
                <a:solidFill>
                  <a:srgbClr val="0070C0"/>
                </a:solidFill>
                <a:latin typeface="Calibri" panose="020F0502020204030204" pitchFamily="34" charset="0"/>
                <a:cs typeface="Calibri" panose="020F0502020204030204" pitchFamily="34" charset="0"/>
              </a:rPr>
              <a:t>CREATIVITY</a:t>
            </a:r>
          </a:p>
        </p:txBody>
      </p:sp>
      <p:sp>
        <p:nvSpPr>
          <p:cNvPr id="5" name="Rectangle 4"/>
          <p:cNvSpPr/>
          <p:nvPr/>
        </p:nvSpPr>
        <p:spPr>
          <a:xfrm>
            <a:off x="227639" y="207219"/>
            <a:ext cx="5493892" cy="1323439"/>
          </a:xfrm>
          <a:prstGeom prst="rect">
            <a:avLst/>
          </a:prstGeom>
        </p:spPr>
        <p:txBody>
          <a:bodyPr wrap="square">
            <a:spAutoFit/>
          </a:bodyPr>
          <a:lstStyle/>
          <a:p>
            <a:r>
              <a:rPr lang="en-GB" sz="2400" b="1" dirty="0" smtClean="0">
                <a:solidFill>
                  <a:srgbClr val="002060"/>
                </a:solidFill>
                <a:latin typeface="Calibri" panose="020F0502020204030204" pitchFamily="34" charset="0"/>
                <a:cs typeface="Calibri" panose="020F0502020204030204" pitchFamily="34" charset="0"/>
              </a:rPr>
              <a:t>How will </a:t>
            </a:r>
            <a:r>
              <a:rPr lang="en-GB" sz="2400" b="1" i="1" u="sng" dirty="0" err="1" smtClean="0">
                <a:solidFill>
                  <a:srgbClr val="002060"/>
                </a:solidFill>
                <a:latin typeface="Calibri" panose="020F0502020204030204" pitchFamily="34" charset="0"/>
                <a:cs typeface="Calibri" panose="020F0502020204030204" pitchFamily="34" charset="0"/>
              </a:rPr>
              <a:t>BcL</a:t>
            </a:r>
            <a:r>
              <a:rPr lang="en-GB" sz="2400" b="1" i="1" u="sng" dirty="0" smtClean="0">
                <a:solidFill>
                  <a:srgbClr val="002060"/>
                </a:solidFill>
                <a:latin typeface="Calibri" panose="020F0502020204030204" pitchFamily="34" charset="0"/>
                <a:cs typeface="Calibri" panose="020F0502020204030204" pitchFamily="34" charset="0"/>
              </a:rPr>
              <a:t>: Extraordinary Lives </a:t>
            </a:r>
          </a:p>
          <a:p>
            <a:r>
              <a:rPr lang="en-GB" sz="2400" b="1" dirty="0" smtClean="0">
                <a:solidFill>
                  <a:srgbClr val="002060"/>
                </a:solidFill>
                <a:latin typeface="Calibri" panose="020F0502020204030204" pitchFamily="34" charset="0"/>
                <a:cs typeface="Calibri" panose="020F0502020204030204" pitchFamily="34" charset="0"/>
              </a:rPr>
              <a:t>impact on and inspire our children?</a:t>
            </a:r>
            <a:r>
              <a:rPr lang="en-GB" sz="2800" b="1" dirty="0" smtClean="0">
                <a:solidFill>
                  <a:srgbClr val="002060"/>
                </a:solidFill>
                <a:latin typeface="Calibri" panose="020F0502020204030204" pitchFamily="34" charset="0"/>
                <a:cs typeface="Calibri" panose="020F0502020204030204" pitchFamily="34" charset="0"/>
              </a:rPr>
              <a:t>  </a:t>
            </a:r>
          </a:p>
          <a:p>
            <a:r>
              <a:rPr lang="en-GB" sz="2800" dirty="0" smtClean="0">
                <a:solidFill>
                  <a:srgbClr val="002060"/>
                </a:solidFill>
                <a:latin typeface="Calibri" panose="020F0502020204030204" pitchFamily="34" charset="0"/>
                <a:cs typeface="Calibri" panose="020F0502020204030204" pitchFamily="34" charset="0"/>
              </a:rPr>
              <a:t> </a:t>
            </a:r>
            <a:endParaRPr lang="en-GB" sz="2800" dirty="0">
              <a:solidFill>
                <a:srgbClr val="002060"/>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rotWithShape="1">
          <a:blip r:embed="rId2"/>
          <a:srcRect l="20215" t="29375" r="17638" b="6339"/>
          <a:stretch/>
        </p:blipFill>
        <p:spPr>
          <a:xfrm rot="633463">
            <a:off x="9621086" y="271076"/>
            <a:ext cx="2390311" cy="1390164"/>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F:\Blyton Schoo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4869" y="5878285"/>
            <a:ext cx="872671" cy="870493"/>
          </a:xfrm>
          <a:prstGeom prst="rect">
            <a:avLst/>
          </a:prstGeom>
          <a:noFill/>
          <a:ln>
            <a:noFill/>
          </a:ln>
        </p:spPr>
      </p:pic>
    </p:spTree>
    <p:extLst>
      <p:ext uri="{BB962C8B-B14F-4D97-AF65-F5344CB8AC3E}">
        <p14:creationId xmlns:p14="http://schemas.microsoft.com/office/powerpoint/2010/main" val="1523004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1079</TotalTime>
  <Words>1057</Words>
  <Application>Microsoft Office PowerPoint</Application>
  <PresentationFormat>Widescreen</PresentationFormat>
  <Paragraphs>203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Trebuchet MS</vt:lpstr>
      <vt:lpstr>Wingdings 3</vt:lpstr>
      <vt:lpstr>Facet</vt:lpstr>
      <vt:lpstr> The BcL  Reading-Inspired Curriculum  Developments for September 2021</vt:lpstr>
      <vt:lpstr>PowerPoint Presentation</vt:lpstr>
      <vt:lpstr>Step 1:  The PROMOTION and CELEBRATION of reading is paramount  Step 2:  Repeat  Step 3:  And again…and again…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BCl  Reading-Inspired Curriculum</dc:title>
  <dc:creator>Karl Duke</dc:creator>
  <cp:lastModifiedBy>Karl Duke</cp:lastModifiedBy>
  <cp:revision>72</cp:revision>
  <cp:lastPrinted>2021-06-14T09:36:34Z</cp:lastPrinted>
  <dcterms:created xsi:type="dcterms:W3CDTF">2021-04-21T13:32:54Z</dcterms:created>
  <dcterms:modified xsi:type="dcterms:W3CDTF">2021-06-14T12:46:00Z</dcterms:modified>
</cp:coreProperties>
</file>